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2" r:id="rId1"/>
  </p:sldMasterIdLst>
  <p:notesMasterIdLst>
    <p:notesMasterId r:id="rId66"/>
  </p:notesMasterIdLst>
  <p:handoutMasterIdLst>
    <p:handoutMasterId r:id="rId67"/>
  </p:handoutMasterIdLst>
  <p:sldIdLst>
    <p:sldId id="422" r:id="rId2"/>
    <p:sldId id="436" r:id="rId3"/>
    <p:sldId id="499" r:id="rId4"/>
    <p:sldId id="492" r:id="rId5"/>
    <p:sldId id="494" r:id="rId6"/>
    <p:sldId id="493" r:id="rId7"/>
    <p:sldId id="497" r:id="rId8"/>
    <p:sldId id="439" r:id="rId9"/>
    <p:sldId id="440" r:id="rId10"/>
    <p:sldId id="441" r:id="rId11"/>
    <p:sldId id="534" r:id="rId12"/>
    <p:sldId id="535" r:id="rId13"/>
    <p:sldId id="536" r:id="rId14"/>
    <p:sldId id="442" r:id="rId15"/>
    <p:sldId id="443" r:id="rId16"/>
    <p:sldId id="444" r:id="rId17"/>
    <p:sldId id="445" r:id="rId18"/>
    <p:sldId id="446" r:id="rId19"/>
    <p:sldId id="487" r:id="rId20"/>
    <p:sldId id="447" r:id="rId21"/>
    <p:sldId id="451" r:id="rId22"/>
    <p:sldId id="452" r:id="rId23"/>
    <p:sldId id="498" r:id="rId24"/>
    <p:sldId id="500" r:id="rId25"/>
    <p:sldId id="501" r:id="rId26"/>
    <p:sldId id="454" r:id="rId27"/>
    <p:sldId id="503" r:id="rId28"/>
    <p:sldId id="504" r:id="rId29"/>
    <p:sldId id="511" r:id="rId30"/>
    <p:sldId id="458" r:id="rId31"/>
    <p:sldId id="506" r:id="rId32"/>
    <p:sldId id="513" r:id="rId33"/>
    <p:sldId id="514" r:id="rId34"/>
    <p:sldId id="507" r:id="rId35"/>
    <p:sldId id="455" r:id="rId36"/>
    <p:sldId id="456" r:id="rId37"/>
    <p:sldId id="516" r:id="rId38"/>
    <p:sldId id="515" r:id="rId39"/>
    <p:sldId id="517" r:id="rId40"/>
    <p:sldId id="518" r:id="rId41"/>
    <p:sldId id="540" r:id="rId42"/>
    <p:sldId id="538" r:id="rId43"/>
    <p:sldId id="539" r:id="rId44"/>
    <p:sldId id="543" r:id="rId45"/>
    <p:sldId id="519" r:id="rId46"/>
    <p:sldId id="520" r:id="rId47"/>
    <p:sldId id="521" r:id="rId48"/>
    <p:sldId id="522" r:id="rId49"/>
    <p:sldId id="523" r:id="rId50"/>
    <p:sldId id="541" r:id="rId51"/>
    <p:sldId id="542" r:id="rId52"/>
    <p:sldId id="525" r:id="rId53"/>
    <p:sldId id="526" r:id="rId54"/>
    <p:sldId id="527" r:id="rId55"/>
    <p:sldId id="528" r:id="rId56"/>
    <p:sldId id="461" r:id="rId57"/>
    <p:sldId id="462" r:id="rId58"/>
    <p:sldId id="463" r:id="rId59"/>
    <p:sldId id="544" r:id="rId60"/>
    <p:sldId id="482" r:id="rId61"/>
    <p:sldId id="483" r:id="rId62"/>
    <p:sldId id="484" r:id="rId63"/>
    <p:sldId id="485" r:id="rId64"/>
    <p:sldId id="435" r:id="rId65"/>
  </p:sldIdLst>
  <p:sldSz cx="9144000" cy="6858000" type="screen4x3"/>
  <p:notesSz cx="7102475" cy="10234613"/>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5294" autoAdjust="0"/>
    <p:restoredTop sz="92593" autoAdjust="0"/>
  </p:normalViewPr>
  <p:slideViewPr>
    <p:cSldViewPr snapToGrid="0">
      <p:cViewPr>
        <p:scale>
          <a:sx n="37" d="100"/>
          <a:sy n="37" d="100"/>
        </p:scale>
        <p:origin x="-474" y="-8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768"/>
    </p:cViewPr>
  </p:sorterViewPr>
  <p:notesViewPr>
    <p:cSldViewPr snapToGrid="0">
      <p:cViewPr varScale="1">
        <p:scale>
          <a:sx n="82" d="100"/>
          <a:sy n="82" d="100"/>
        </p:scale>
        <p:origin x="3852" y="7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5DC2E-ACAD-418B-B381-77695A0CE9BB}" type="doc">
      <dgm:prSet loTypeId="urn:microsoft.com/office/officeart/2008/layout/VerticalCurvedList" loCatId="list" qsTypeId="urn:microsoft.com/office/officeart/2005/8/quickstyle/3d1" qsCatId="3D" csTypeId="urn:microsoft.com/office/officeart/2005/8/colors/colorful5" csCatId="colorful"/>
      <dgm:spPr/>
      <dgm:t>
        <a:bodyPr/>
        <a:lstStyle/>
        <a:p>
          <a:endParaRPr lang="zh-TW" altLang="en-US"/>
        </a:p>
      </dgm:t>
    </dgm:pt>
    <dgm:pt modelId="{A770EA31-048B-4EC0-B10C-CFB7C2C17F21}">
      <dgm:prSet custT="1"/>
      <dgm:spPr/>
      <dgm:t>
        <a:bodyPr/>
        <a:lstStyle/>
        <a:p>
          <a:pPr rtl="0"/>
          <a:r>
            <a:rPr lang="zh-TW" altLang="en-US" sz="2800" dirty="0" smtClean="0">
              <a:latin typeface="標楷體" panose="03000509000000000000" pitchFamily="65" charset="-120"/>
              <a:ea typeface="標楷體" panose="03000509000000000000" pitchFamily="65" charset="-120"/>
            </a:rPr>
            <a:t>身體界限模糊不是問題，而是看跟隨著什麼樣的關係</a:t>
          </a:r>
          <a:endParaRPr lang="zh-TW" altLang="en-US" sz="2800" dirty="0">
            <a:latin typeface="標楷體" panose="03000509000000000000" pitchFamily="65" charset="-120"/>
            <a:ea typeface="標楷體" panose="03000509000000000000" pitchFamily="65" charset="-120"/>
          </a:endParaRPr>
        </a:p>
      </dgm:t>
    </dgm:pt>
    <dgm:pt modelId="{59BA12F2-DFE5-4369-A1E1-00DFABEC1C2C}" type="parTrans" cxnId="{2D3BE906-BC11-4F45-9A17-513C2EF6BF05}">
      <dgm:prSet/>
      <dgm:spPr/>
      <dgm:t>
        <a:bodyPr/>
        <a:lstStyle/>
        <a:p>
          <a:endParaRPr lang="zh-TW" altLang="en-US"/>
        </a:p>
      </dgm:t>
    </dgm:pt>
    <dgm:pt modelId="{7D3D1159-13B8-4659-9909-FE0BD42CFA6E}" type="sibTrans" cxnId="{2D3BE906-BC11-4F45-9A17-513C2EF6BF05}">
      <dgm:prSet/>
      <dgm:spPr/>
      <dgm:t>
        <a:bodyPr/>
        <a:lstStyle/>
        <a:p>
          <a:endParaRPr lang="zh-TW" altLang="en-US"/>
        </a:p>
      </dgm:t>
    </dgm:pt>
    <dgm:pt modelId="{73E171A0-26F6-49EB-B306-1E80785E9311}">
      <dgm:prSet custT="1"/>
      <dgm:spPr/>
      <dgm:t>
        <a:bodyPr/>
        <a:lstStyle/>
        <a:p>
          <a:pPr rtl="0"/>
          <a:r>
            <a:rPr lang="zh-TW" altLang="en-US" sz="2800" dirty="0" smtClean="0">
              <a:latin typeface="標楷體" panose="03000509000000000000" pitchFamily="65" charset="-120"/>
              <a:ea typeface="標楷體" panose="03000509000000000000" pitchFamily="65" charset="-120"/>
            </a:rPr>
            <a:t>有些關係可以允許，有些關係不能允許</a:t>
          </a:r>
          <a:endParaRPr lang="zh-TW" altLang="en-US" sz="2800" dirty="0">
            <a:latin typeface="標楷體" panose="03000509000000000000" pitchFamily="65" charset="-120"/>
            <a:ea typeface="標楷體" panose="03000509000000000000" pitchFamily="65" charset="-120"/>
          </a:endParaRPr>
        </a:p>
      </dgm:t>
    </dgm:pt>
    <dgm:pt modelId="{1A9770F4-BB93-4ADC-B292-019DB8DEB52F}" type="parTrans" cxnId="{E3E9E061-63C8-430D-9D73-85F1A3D8C092}">
      <dgm:prSet/>
      <dgm:spPr/>
      <dgm:t>
        <a:bodyPr/>
        <a:lstStyle/>
        <a:p>
          <a:endParaRPr lang="zh-TW" altLang="en-US"/>
        </a:p>
      </dgm:t>
    </dgm:pt>
    <dgm:pt modelId="{4D35BD2C-BFD9-430C-8028-1FDB9C0D45CF}" type="sibTrans" cxnId="{E3E9E061-63C8-430D-9D73-85F1A3D8C092}">
      <dgm:prSet/>
      <dgm:spPr/>
      <dgm:t>
        <a:bodyPr/>
        <a:lstStyle/>
        <a:p>
          <a:endParaRPr lang="zh-TW" altLang="en-US"/>
        </a:p>
      </dgm:t>
    </dgm:pt>
    <dgm:pt modelId="{61879D9D-F32C-46AE-9037-D3AD1CFBE1E9}">
      <dgm:prSet custT="1"/>
      <dgm:spPr/>
      <dgm:t>
        <a:bodyPr/>
        <a:lstStyle/>
        <a:p>
          <a:pPr rtl="0"/>
          <a:r>
            <a:rPr lang="zh-TW" sz="2800" dirty="0" smtClean="0">
              <a:latin typeface="標楷體" panose="03000509000000000000" pitchFamily="65" charset="-120"/>
              <a:ea typeface="標楷體" panose="03000509000000000000" pitchFamily="65" charset="-120"/>
            </a:rPr>
            <a:t>留意關係有無被「性化」</a:t>
          </a:r>
          <a:r>
            <a:rPr lang="en-US" sz="2800" dirty="0" smtClean="0">
              <a:latin typeface="標楷體" panose="03000509000000000000" pitchFamily="65" charset="-120"/>
              <a:ea typeface="標楷體" panose="03000509000000000000" pitchFamily="65" charset="-120"/>
            </a:rPr>
            <a:t>?</a:t>
          </a:r>
          <a:endParaRPr lang="zh-TW" sz="2800" dirty="0">
            <a:latin typeface="標楷體" panose="03000509000000000000" pitchFamily="65" charset="-120"/>
            <a:ea typeface="標楷體" panose="03000509000000000000" pitchFamily="65" charset="-120"/>
          </a:endParaRPr>
        </a:p>
      </dgm:t>
    </dgm:pt>
    <dgm:pt modelId="{D0C756C0-69C2-4EDE-B5B2-5C8711A8B421}" type="parTrans" cxnId="{D84F2853-CCC7-4B82-8C0D-8131ED167E52}">
      <dgm:prSet/>
      <dgm:spPr/>
      <dgm:t>
        <a:bodyPr/>
        <a:lstStyle/>
        <a:p>
          <a:endParaRPr lang="zh-TW" altLang="en-US"/>
        </a:p>
      </dgm:t>
    </dgm:pt>
    <dgm:pt modelId="{7FD4F597-85FB-4D60-97A9-1074CDF19534}" type="sibTrans" cxnId="{D84F2853-CCC7-4B82-8C0D-8131ED167E52}">
      <dgm:prSet/>
      <dgm:spPr/>
      <dgm:t>
        <a:bodyPr/>
        <a:lstStyle/>
        <a:p>
          <a:endParaRPr lang="zh-TW" altLang="en-US"/>
        </a:p>
      </dgm:t>
    </dgm:pt>
    <dgm:pt modelId="{8505CDA8-4CDC-49AA-8ECB-5109564D8354}" type="pres">
      <dgm:prSet presAssocID="{8255DC2E-ACAD-418B-B381-77695A0CE9BB}" presName="Name0" presStyleCnt="0">
        <dgm:presLayoutVars>
          <dgm:chMax val="7"/>
          <dgm:chPref val="7"/>
          <dgm:dir/>
        </dgm:presLayoutVars>
      </dgm:prSet>
      <dgm:spPr/>
      <dgm:t>
        <a:bodyPr/>
        <a:lstStyle/>
        <a:p>
          <a:endParaRPr lang="zh-TW" altLang="en-US"/>
        </a:p>
      </dgm:t>
    </dgm:pt>
    <dgm:pt modelId="{33120CFA-03DB-48D9-AAB7-9952213807F9}" type="pres">
      <dgm:prSet presAssocID="{8255DC2E-ACAD-418B-B381-77695A0CE9BB}" presName="Name1" presStyleCnt="0"/>
      <dgm:spPr/>
      <dgm:t>
        <a:bodyPr/>
        <a:lstStyle/>
        <a:p>
          <a:endParaRPr lang="zh-TW" altLang="en-US"/>
        </a:p>
      </dgm:t>
    </dgm:pt>
    <dgm:pt modelId="{564BBD5B-E09E-45B4-84AD-2E544B0BC476}" type="pres">
      <dgm:prSet presAssocID="{8255DC2E-ACAD-418B-B381-77695A0CE9BB}" presName="cycle" presStyleCnt="0"/>
      <dgm:spPr/>
      <dgm:t>
        <a:bodyPr/>
        <a:lstStyle/>
        <a:p>
          <a:endParaRPr lang="zh-TW" altLang="en-US"/>
        </a:p>
      </dgm:t>
    </dgm:pt>
    <dgm:pt modelId="{037B6DB2-1851-4174-9F7E-33F6B02E56ED}" type="pres">
      <dgm:prSet presAssocID="{8255DC2E-ACAD-418B-B381-77695A0CE9BB}" presName="srcNode" presStyleLbl="node1" presStyleIdx="0" presStyleCnt="3"/>
      <dgm:spPr/>
      <dgm:t>
        <a:bodyPr/>
        <a:lstStyle/>
        <a:p>
          <a:endParaRPr lang="zh-TW" altLang="en-US"/>
        </a:p>
      </dgm:t>
    </dgm:pt>
    <dgm:pt modelId="{BCA5E223-C7BE-43B5-B6B1-F092BCA88433}" type="pres">
      <dgm:prSet presAssocID="{8255DC2E-ACAD-418B-B381-77695A0CE9BB}" presName="conn" presStyleLbl="parChTrans1D2" presStyleIdx="0" presStyleCnt="1"/>
      <dgm:spPr/>
      <dgm:t>
        <a:bodyPr/>
        <a:lstStyle/>
        <a:p>
          <a:endParaRPr lang="zh-TW" altLang="en-US"/>
        </a:p>
      </dgm:t>
    </dgm:pt>
    <dgm:pt modelId="{043E0053-A10E-485C-8ECC-FB8D9EB5535A}" type="pres">
      <dgm:prSet presAssocID="{8255DC2E-ACAD-418B-B381-77695A0CE9BB}" presName="extraNode" presStyleLbl="node1" presStyleIdx="0" presStyleCnt="3"/>
      <dgm:spPr/>
      <dgm:t>
        <a:bodyPr/>
        <a:lstStyle/>
        <a:p>
          <a:endParaRPr lang="zh-TW" altLang="en-US"/>
        </a:p>
      </dgm:t>
    </dgm:pt>
    <dgm:pt modelId="{8316C89A-19C6-4431-B181-1A318462E77D}" type="pres">
      <dgm:prSet presAssocID="{8255DC2E-ACAD-418B-B381-77695A0CE9BB}" presName="dstNode" presStyleLbl="node1" presStyleIdx="0" presStyleCnt="3"/>
      <dgm:spPr/>
      <dgm:t>
        <a:bodyPr/>
        <a:lstStyle/>
        <a:p>
          <a:endParaRPr lang="zh-TW" altLang="en-US"/>
        </a:p>
      </dgm:t>
    </dgm:pt>
    <dgm:pt modelId="{2CCBDE6C-ACB5-4283-A445-10AC1BF92506}" type="pres">
      <dgm:prSet presAssocID="{A770EA31-048B-4EC0-B10C-CFB7C2C17F21}" presName="text_1" presStyleLbl="node1" presStyleIdx="0" presStyleCnt="3">
        <dgm:presLayoutVars>
          <dgm:bulletEnabled val="1"/>
        </dgm:presLayoutVars>
      </dgm:prSet>
      <dgm:spPr/>
      <dgm:t>
        <a:bodyPr/>
        <a:lstStyle/>
        <a:p>
          <a:endParaRPr lang="zh-TW" altLang="en-US"/>
        </a:p>
      </dgm:t>
    </dgm:pt>
    <dgm:pt modelId="{FE2710DB-C112-4F7F-B2DA-2E0A3B1E2065}" type="pres">
      <dgm:prSet presAssocID="{A770EA31-048B-4EC0-B10C-CFB7C2C17F21}" presName="accent_1" presStyleCnt="0"/>
      <dgm:spPr/>
      <dgm:t>
        <a:bodyPr/>
        <a:lstStyle/>
        <a:p>
          <a:endParaRPr lang="zh-TW" altLang="en-US"/>
        </a:p>
      </dgm:t>
    </dgm:pt>
    <dgm:pt modelId="{075EAB0D-EDC1-41A5-BD30-2977D1AFB336}" type="pres">
      <dgm:prSet presAssocID="{A770EA31-048B-4EC0-B10C-CFB7C2C17F21}" presName="accentRepeatNode" presStyleLbl="solidFgAcc1" presStyleIdx="0" presStyleCnt="3"/>
      <dgm:spPr/>
      <dgm:t>
        <a:bodyPr/>
        <a:lstStyle/>
        <a:p>
          <a:endParaRPr lang="zh-TW" altLang="en-US"/>
        </a:p>
      </dgm:t>
    </dgm:pt>
    <dgm:pt modelId="{CBF1A10E-E6E6-4573-94C0-4883547883A0}" type="pres">
      <dgm:prSet presAssocID="{73E171A0-26F6-49EB-B306-1E80785E9311}" presName="text_2" presStyleLbl="node1" presStyleIdx="1" presStyleCnt="3">
        <dgm:presLayoutVars>
          <dgm:bulletEnabled val="1"/>
        </dgm:presLayoutVars>
      </dgm:prSet>
      <dgm:spPr/>
      <dgm:t>
        <a:bodyPr/>
        <a:lstStyle/>
        <a:p>
          <a:endParaRPr lang="zh-TW" altLang="en-US"/>
        </a:p>
      </dgm:t>
    </dgm:pt>
    <dgm:pt modelId="{14134A92-6840-4F1F-B246-C41B42CF8A0F}" type="pres">
      <dgm:prSet presAssocID="{73E171A0-26F6-49EB-B306-1E80785E9311}" presName="accent_2" presStyleCnt="0"/>
      <dgm:spPr/>
      <dgm:t>
        <a:bodyPr/>
        <a:lstStyle/>
        <a:p>
          <a:endParaRPr lang="zh-TW" altLang="en-US"/>
        </a:p>
      </dgm:t>
    </dgm:pt>
    <dgm:pt modelId="{F5015E72-EA3D-45C6-96C0-8F26FE85754D}" type="pres">
      <dgm:prSet presAssocID="{73E171A0-26F6-49EB-B306-1E80785E9311}" presName="accentRepeatNode" presStyleLbl="solidFgAcc1" presStyleIdx="1" presStyleCnt="3"/>
      <dgm:spPr/>
      <dgm:t>
        <a:bodyPr/>
        <a:lstStyle/>
        <a:p>
          <a:endParaRPr lang="zh-TW" altLang="en-US"/>
        </a:p>
      </dgm:t>
    </dgm:pt>
    <dgm:pt modelId="{8A7A6067-F9EC-4064-B947-7F1A347154EC}" type="pres">
      <dgm:prSet presAssocID="{61879D9D-F32C-46AE-9037-D3AD1CFBE1E9}" presName="text_3" presStyleLbl="node1" presStyleIdx="2" presStyleCnt="3">
        <dgm:presLayoutVars>
          <dgm:bulletEnabled val="1"/>
        </dgm:presLayoutVars>
      </dgm:prSet>
      <dgm:spPr/>
      <dgm:t>
        <a:bodyPr/>
        <a:lstStyle/>
        <a:p>
          <a:endParaRPr lang="zh-TW" altLang="en-US"/>
        </a:p>
      </dgm:t>
    </dgm:pt>
    <dgm:pt modelId="{EC20272D-6E8C-444D-88E2-F88A87C32559}" type="pres">
      <dgm:prSet presAssocID="{61879D9D-F32C-46AE-9037-D3AD1CFBE1E9}" presName="accent_3" presStyleCnt="0"/>
      <dgm:spPr/>
      <dgm:t>
        <a:bodyPr/>
        <a:lstStyle/>
        <a:p>
          <a:endParaRPr lang="zh-TW" altLang="en-US"/>
        </a:p>
      </dgm:t>
    </dgm:pt>
    <dgm:pt modelId="{4F8ACBDB-B2B9-467D-A1E5-B6CA4579920B}" type="pres">
      <dgm:prSet presAssocID="{61879D9D-F32C-46AE-9037-D3AD1CFBE1E9}" presName="accentRepeatNode" presStyleLbl="solidFgAcc1" presStyleIdx="2" presStyleCnt="3"/>
      <dgm:spPr/>
      <dgm:t>
        <a:bodyPr/>
        <a:lstStyle/>
        <a:p>
          <a:endParaRPr lang="zh-TW" altLang="en-US"/>
        </a:p>
      </dgm:t>
    </dgm:pt>
  </dgm:ptLst>
  <dgm:cxnLst>
    <dgm:cxn modelId="{E3E9E061-63C8-430D-9D73-85F1A3D8C092}" srcId="{8255DC2E-ACAD-418B-B381-77695A0CE9BB}" destId="{73E171A0-26F6-49EB-B306-1E80785E9311}" srcOrd="1" destOrd="0" parTransId="{1A9770F4-BB93-4ADC-B292-019DB8DEB52F}" sibTransId="{4D35BD2C-BFD9-430C-8028-1FDB9C0D45CF}"/>
    <dgm:cxn modelId="{D84F2853-CCC7-4B82-8C0D-8131ED167E52}" srcId="{8255DC2E-ACAD-418B-B381-77695A0CE9BB}" destId="{61879D9D-F32C-46AE-9037-D3AD1CFBE1E9}" srcOrd="2" destOrd="0" parTransId="{D0C756C0-69C2-4EDE-B5B2-5C8711A8B421}" sibTransId="{7FD4F597-85FB-4D60-97A9-1074CDF19534}"/>
    <dgm:cxn modelId="{0C6ECC25-C930-4FA1-9766-916214498B71}" type="presOf" srcId="{A770EA31-048B-4EC0-B10C-CFB7C2C17F21}" destId="{2CCBDE6C-ACB5-4283-A445-10AC1BF92506}" srcOrd="0" destOrd="0" presId="urn:microsoft.com/office/officeart/2008/layout/VerticalCurvedList"/>
    <dgm:cxn modelId="{20522AA8-5031-4216-906C-2F3FE96720CE}" type="presOf" srcId="{61879D9D-F32C-46AE-9037-D3AD1CFBE1E9}" destId="{8A7A6067-F9EC-4064-B947-7F1A347154EC}" srcOrd="0" destOrd="0" presId="urn:microsoft.com/office/officeart/2008/layout/VerticalCurvedList"/>
    <dgm:cxn modelId="{4931EC9D-B134-426D-BE5C-0A3239C3B8B0}" type="presOf" srcId="{73E171A0-26F6-49EB-B306-1E80785E9311}" destId="{CBF1A10E-E6E6-4573-94C0-4883547883A0}" srcOrd="0" destOrd="0" presId="urn:microsoft.com/office/officeart/2008/layout/VerticalCurvedList"/>
    <dgm:cxn modelId="{2D3BE906-BC11-4F45-9A17-513C2EF6BF05}" srcId="{8255DC2E-ACAD-418B-B381-77695A0CE9BB}" destId="{A770EA31-048B-4EC0-B10C-CFB7C2C17F21}" srcOrd="0" destOrd="0" parTransId="{59BA12F2-DFE5-4369-A1E1-00DFABEC1C2C}" sibTransId="{7D3D1159-13B8-4659-9909-FE0BD42CFA6E}"/>
    <dgm:cxn modelId="{0E112B32-E58F-4560-8F00-80387C9291A4}" type="presOf" srcId="{7D3D1159-13B8-4659-9909-FE0BD42CFA6E}" destId="{BCA5E223-C7BE-43B5-B6B1-F092BCA88433}" srcOrd="0" destOrd="0" presId="urn:microsoft.com/office/officeart/2008/layout/VerticalCurvedList"/>
    <dgm:cxn modelId="{C20BE476-B2DB-4740-AFDC-AF59F88EA1BA}" type="presOf" srcId="{8255DC2E-ACAD-418B-B381-77695A0CE9BB}" destId="{8505CDA8-4CDC-49AA-8ECB-5109564D8354}" srcOrd="0" destOrd="0" presId="urn:microsoft.com/office/officeart/2008/layout/VerticalCurvedList"/>
    <dgm:cxn modelId="{18674378-8D01-4787-8873-67BE10B39963}" type="presParOf" srcId="{8505CDA8-4CDC-49AA-8ECB-5109564D8354}" destId="{33120CFA-03DB-48D9-AAB7-9952213807F9}" srcOrd="0" destOrd="0" presId="urn:microsoft.com/office/officeart/2008/layout/VerticalCurvedList"/>
    <dgm:cxn modelId="{A0095EF1-5CD9-4D1B-A85F-EEC3F757B819}" type="presParOf" srcId="{33120CFA-03DB-48D9-AAB7-9952213807F9}" destId="{564BBD5B-E09E-45B4-84AD-2E544B0BC476}" srcOrd="0" destOrd="0" presId="urn:microsoft.com/office/officeart/2008/layout/VerticalCurvedList"/>
    <dgm:cxn modelId="{B2E2D87F-F03F-46AA-A6F9-58971EA3BE6C}" type="presParOf" srcId="{564BBD5B-E09E-45B4-84AD-2E544B0BC476}" destId="{037B6DB2-1851-4174-9F7E-33F6B02E56ED}" srcOrd="0" destOrd="0" presId="urn:microsoft.com/office/officeart/2008/layout/VerticalCurvedList"/>
    <dgm:cxn modelId="{4DA92010-0DE6-4BBA-8FEF-8436DDEC25B2}" type="presParOf" srcId="{564BBD5B-E09E-45B4-84AD-2E544B0BC476}" destId="{BCA5E223-C7BE-43B5-B6B1-F092BCA88433}" srcOrd="1" destOrd="0" presId="urn:microsoft.com/office/officeart/2008/layout/VerticalCurvedList"/>
    <dgm:cxn modelId="{FA775D6C-DDA0-491A-AEA6-B299B3D35F4A}" type="presParOf" srcId="{564BBD5B-E09E-45B4-84AD-2E544B0BC476}" destId="{043E0053-A10E-485C-8ECC-FB8D9EB5535A}" srcOrd="2" destOrd="0" presId="urn:microsoft.com/office/officeart/2008/layout/VerticalCurvedList"/>
    <dgm:cxn modelId="{B09867A3-FDF4-458D-B74B-668937CD42D5}" type="presParOf" srcId="{564BBD5B-E09E-45B4-84AD-2E544B0BC476}" destId="{8316C89A-19C6-4431-B181-1A318462E77D}" srcOrd="3" destOrd="0" presId="urn:microsoft.com/office/officeart/2008/layout/VerticalCurvedList"/>
    <dgm:cxn modelId="{FB8F31F5-7FB5-40B1-8F80-2A580AE0AEE8}" type="presParOf" srcId="{33120CFA-03DB-48D9-AAB7-9952213807F9}" destId="{2CCBDE6C-ACB5-4283-A445-10AC1BF92506}" srcOrd="1" destOrd="0" presId="urn:microsoft.com/office/officeart/2008/layout/VerticalCurvedList"/>
    <dgm:cxn modelId="{B2454A69-8C9E-48A9-8085-BCD140DE6E33}" type="presParOf" srcId="{33120CFA-03DB-48D9-AAB7-9952213807F9}" destId="{FE2710DB-C112-4F7F-B2DA-2E0A3B1E2065}" srcOrd="2" destOrd="0" presId="urn:microsoft.com/office/officeart/2008/layout/VerticalCurvedList"/>
    <dgm:cxn modelId="{B49BC98E-D253-49A7-8EAB-A17378CAD6AD}" type="presParOf" srcId="{FE2710DB-C112-4F7F-B2DA-2E0A3B1E2065}" destId="{075EAB0D-EDC1-41A5-BD30-2977D1AFB336}" srcOrd="0" destOrd="0" presId="urn:microsoft.com/office/officeart/2008/layout/VerticalCurvedList"/>
    <dgm:cxn modelId="{54AE1F0D-DE45-411F-A473-2397695DC194}" type="presParOf" srcId="{33120CFA-03DB-48D9-AAB7-9952213807F9}" destId="{CBF1A10E-E6E6-4573-94C0-4883547883A0}" srcOrd="3" destOrd="0" presId="urn:microsoft.com/office/officeart/2008/layout/VerticalCurvedList"/>
    <dgm:cxn modelId="{33105D10-5CFC-4F47-8279-4D29A5D7BEE7}" type="presParOf" srcId="{33120CFA-03DB-48D9-AAB7-9952213807F9}" destId="{14134A92-6840-4F1F-B246-C41B42CF8A0F}" srcOrd="4" destOrd="0" presId="urn:microsoft.com/office/officeart/2008/layout/VerticalCurvedList"/>
    <dgm:cxn modelId="{59C89243-90A2-4CF6-9F14-0E780DB5EEBC}" type="presParOf" srcId="{14134A92-6840-4F1F-B246-C41B42CF8A0F}" destId="{F5015E72-EA3D-45C6-96C0-8F26FE85754D}" srcOrd="0" destOrd="0" presId="urn:microsoft.com/office/officeart/2008/layout/VerticalCurvedList"/>
    <dgm:cxn modelId="{4E4EE2F9-6D61-4455-95F9-8714AD729D79}" type="presParOf" srcId="{33120CFA-03DB-48D9-AAB7-9952213807F9}" destId="{8A7A6067-F9EC-4064-B947-7F1A347154EC}" srcOrd="5" destOrd="0" presId="urn:microsoft.com/office/officeart/2008/layout/VerticalCurvedList"/>
    <dgm:cxn modelId="{5C20AF50-7E53-49B8-8234-9824983F244D}" type="presParOf" srcId="{33120CFA-03DB-48D9-AAB7-9952213807F9}" destId="{EC20272D-6E8C-444D-88E2-F88A87C32559}" srcOrd="6" destOrd="0" presId="urn:microsoft.com/office/officeart/2008/layout/VerticalCurvedList"/>
    <dgm:cxn modelId="{F67B3F59-9F5C-469B-9961-ACB548E28CB6}" type="presParOf" srcId="{EC20272D-6E8C-444D-88E2-F88A87C32559}" destId="{4F8ACBDB-B2B9-467D-A1E5-B6CA4579920B}"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EC9EEE-8D42-473E-BF80-B10F152DDD64}" type="doc">
      <dgm:prSet loTypeId="urn:microsoft.com/office/officeart/2005/8/layout/process1" loCatId="process" qsTypeId="urn:microsoft.com/office/officeart/2005/8/quickstyle/3d3" qsCatId="3D" csTypeId="urn:microsoft.com/office/officeart/2005/8/colors/colorful5" csCatId="colorful" phldr="1"/>
      <dgm:spPr/>
      <dgm:t>
        <a:bodyPr/>
        <a:lstStyle/>
        <a:p>
          <a:endParaRPr lang="zh-TW" altLang="en-US"/>
        </a:p>
      </dgm:t>
    </dgm:pt>
    <dgm:pt modelId="{3D3ABAA6-B4DC-47B3-BF57-72B6882C569F}">
      <dgm:prSet/>
      <dgm:spPr/>
      <dgm:t>
        <a:bodyPr/>
        <a:lstStyle/>
        <a:p>
          <a:pPr rtl="0"/>
          <a:r>
            <a:rPr lang="zh-TW" dirty="0" smtClean="0">
              <a:latin typeface="標楷體" panose="03000509000000000000" pitchFamily="65" charset="-120"/>
              <a:ea typeface="標楷體" panose="03000509000000000000" pitchFamily="65" charset="-120"/>
            </a:rPr>
            <a:t>保護目的</a:t>
          </a:r>
          <a:endParaRPr lang="zh-TW" dirty="0">
            <a:latin typeface="標楷體" panose="03000509000000000000" pitchFamily="65" charset="-120"/>
            <a:ea typeface="標楷體" panose="03000509000000000000" pitchFamily="65" charset="-120"/>
          </a:endParaRPr>
        </a:p>
      </dgm:t>
    </dgm:pt>
    <dgm:pt modelId="{BD9C916B-150B-4957-A584-0B0780FB522D}" type="parTrans" cxnId="{58DA6ED8-86BD-4DEA-BBEF-2A7E19A0F827}">
      <dgm:prSet/>
      <dgm:spPr/>
      <dgm:t>
        <a:bodyPr/>
        <a:lstStyle/>
        <a:p>
          <a:endParaRPr lang="zh-TW" altLang="en-US"/>
        </a:p>
      </dgm:t>
    </dgm:pt>
    <dgm:pt modelId="{327FE54C-C262-4977-905F-72C467A50C3E}" type="sibTrans" cxnId="{58DA6ED8-86BD-4DEA-BBEF-2A7E19A0F827}">
      <dgm:prSet/>
      <dgm:spPr/>
      <dgm:t>
        <a:bodyPr/>
        <a:lstStyle/>
        <a:p>
          <a:endParaRPr lang="zh-TW" altLang="en-US"/>
        </a:p>
      </dgm:t>
    </dgm:pt>
    <dgm:pt modelId="{EAC775C2-00F2-48BD-9F60-513206AA5A58}">
      <dgm:prSet/>
      <dgm:spPr/>
      <dgm:t>
        <a:bodyPr/>
        <a:lstStyle/>
        <a:p>
          <a:pPr rtl="0"/>
          <a:r>
            <a:rPr lang="zh-TW" altLang="en-US" dirty="0" smtClean="0">
              <a:latin typeface="標楷體" panose="03000509000000000000" pitchFamily="65" charset="-120"/>
              <a:ea typeface="標楷體" panose="03000509000000000000" pitchFamily="65" charset="-120"/>
            </a:rPr>
            <a:t>愛與提醒</a:t>
          </a:r>
          <a:endParaRPr lang="zh-TW" dirty="0">
            <a:latin typeface="標楷體" panose="03000509000000000000" pitchFamily="65" charset="-120"/>
            <a:ea typeface="標楷體" panose="03000509000000000000" pitchFamily="65" charset="-120"/>
          </a:endParaRPr>
        </a:p>
      </dgm:t>
    </dgm:pt>
    <dgm:pt modelId="{829B351B-F458-4848-B534-B0C29367B695}" type="parTrans" cxnId="{0371D036-8345-4D9D-A055-DA03C9A0DA82}">
      <dgm:prSet/>
      <dgm:spPr/>
      <dgm:t>
        <a:bodyPr/>
        <a:lstStyle/>
        <a:p>
          <a:endParaRPr lang="zh-TW" altLang="en-US"/>
        </a:p>
      </dgm:t>
    </dgm:pt>
    <dgm:pt modelId="{33D6BAAE-F521-47F3-8085-0992CE50DE00}" type="sibTrans" cxnId="{0371D036-8345-4D9D-A055-DA03C9A0DA82}">
      <dgm:prSet/>
      <dgm:spPr/>
      <dgm:t>
        <a:bodyPr/>
        <a:lstStyle/>
        <a:p>
          <a:endParaRPr lang="zh-TW" altLang="en-US"/>
        </a:p>
      </dgm:t>
    </dgm:pt>
    <dgm:pt modelId="{37524BAD-B872-451B-AB36-FC22A4C87400}" type="pres">
      <dgm:prSet presAssocID="{77EC9EEE-8D42-473E-BF80-B10F152DDD64}" presName="Name0" presStyleCnt="0">
        <dgm:presLayoutVars>
          <dgm:dir/>
          <dgm:resizeHandles val="exact"/>
        </dgm:presLayoutVars>
      </dgm:prSet>
      <dgm:spPr/>
      <dgm:t>
        <a:bodyPr/>
        <a:lstStyle/>
        <a:p>
          <a:endParaRPr lang="zh-TW" altLang="en-US"/>
        </a:p>
      </dgm:t>
    </dgm:pt>
    <dgm:pt modelId="{D478AD5F-B1ED-4BB4-8553-46C2ECE886F7}" type="pres">
      <dgm:prSet presAssocID="{3D3ABAA6-B4DC-47B3-BF57-72B6882C569F}" presName="node" presStyleLbl="node1" presStyleIdx="0" presStyleCnt="2">
        <dgm:presLayoutVars>
          <dgm:bulletEnabled val="1"/>
        </dgm:presLayoutVars>
      </dgm:prSet>
      <dgm:spPr/>
      <dgm:t>
        <a:bodyPr/>
        <a:lstStyle/>
        <a:p>
          <a:endParaRPr lang="zh-TW" altLang="en-US"/>
        </a:p>
      </dgm:t>
    </dgm:pt>
    <dgm:pt modelId="{240F2E14-2A5A-460F-A4E8-E1744DAF791A}" type="pres">
      <dgm:prSet presAssocID="{327FE54C-C262-4977-905F-72C467A50C3E}" presName="sibTrans" presStyleLbl="sibTrans2D1" presStyleIdx="0" presStyleCnt="1" custLinFactNeighborX="4840" custLinFactNeighborY="7859"/>
      <dgm:spPr/>
      <dgm:t>
        <a:bodyPr/>
        <a:lstStyle/>
        <a:p>
          <a:endParaRPr lang="zh-TW" altLang="en-US"/>
        </a:p>
      </dgm:t>
    </dgm:pt>
    <dgm:pt modelId="{4CFC2422-B10C-4A52-BBD4-33F9B67196D4}" type="pres">
      <dgm:prSet presAssocID="{327FE54C-C262-4977-905F-72C467A50C3E}" presName="connectorText" presStyleLbl="sibTrans2D1" presStyleIdx="0" presStyleCnt="1"/>
      <dgm:spPr/>
      <dgm:t>
        <a:bodyPr/>
        <a:lstStyle/>
        <a:p>
          <a:endParaRPr lang="zh-TW" altLang="en-US"/>
        </a:p>
      </dgm:t>
    </dgm:pt>
    <dgm:pt modelId="{9FDC6CD5-8877-423E-BBB7-489CB93BB397}" type="pres">
      <dgm:prSet presAssocID="{EAC775C2-00F2-48BD-9F60-513206AA5A58}" presName="node" presStyleLbl="node1" presStyleIdx="1" presStyleCnt="2">
        <dgm:presLayoutVars>
          <dgm:bulletEnabled val="1"/>
        </dgm:presLayoutVars>
      </dgm:prSet>
      <dgm:spPr/>
      <dgm:t>
        <a:bodyPr/>
        <a:lstStyle/>
        <a:p>
          <a:endParaRPr lang="zh-TW" altLang="en-US"/>
        </a:p>
      </dgm:t>
    </dgm:pt>
  </dgm:ptLst>
  <dgm:cxnLst>
    <dgm:cxn modelId="{0371D036-8345-4D9D-A055-DA03C9A0DA82}" srcId="{77EC9EEE-8D42-473E-BF80-B10F152DDD64}" destId="{EAC775C2-00F2-48BD-9F60-513206AA5A58}" srcOrd="1" destOrd="0" parTransId="{829B351B-F458-4848-B534-B0C29367B695}" sibTransId="{33D6BAAE-F521-47F3-8085-0992CE50DE00}"/>
    <dgm:cxn modelId="{70DF46AB-F1E0-4C30-AB65-7F853A298B37}" type="presOf" srcId="{77EC9EEE-8D42-473E-BF80-B10F152DDD64}" destId="{37524BAD-B872-451B-AB36-FC22A4C87400}" srcOrd="0" destOrd="0" presId="urn:microsoft.com/office/officeart/2005/8/layout/process1"/>
    <dgm:cxn modelId="{58DA6ED8-86BD-4DEA-BBEF-2A7E19A0F827}" srcId="{77EC9EEE-8D42-473E-BF80-B10F152DDD64}" destId="{3D3ABAA6-B4DC-47B3-BF57-72B6882C569F}" srcOrd="0" destOrd="0" parTransId="{BD9C916B-150B-4957-A584-0B0780FB522D}" sibTransId="{327FE54C-C262-4977-905F-72C467A50C3E}"/>
    <dgm:cxn modelId="{EECD013D-5CCB-46BF-A0CB-EB18C9B25928}" type="presOf" srcId="{EAC775C2-00F2-48BD-9F60-513206AA5A58}" destId="{9FDC6CD5-8877-423E-BBB7-489CB93BB397}" srcOrd="0" destOrd="0" presId="urn:microsoft.com/office/officeart/2005/8/layout/process1"/>
    <dgm:cxn modelId="{BD35F9EE-1BD3-48DE-81B7-D641B6F8C0F9}" type="presOf" srcId="{327FE54C-C262-4977-905F-72C467A50C3E}" destId="{4CFC2422-B10C-4A52-BBD4-33F9B67196D4}" srcOrd="1" destOrd="0" presId="urn:microsoft.com/office/officeart/2005/8/layout/process1"/>
    <dgm:cxn modelId="{B5A05879-9D2C-45C4-A2F5-600C090986B1}" type="presOf" srcId="{3D3ABAA6-B4DC-47B3-BF57-72B6882C569F}" destId="{D478AD5F-B1ED-4BB4-8553-46C2ECE886F7}" srcOrd="0" destOrd="0" presId="urn:microsoft.com/office/officeart/2005/8/layout/process1"/>
    <dgm:cxn modelId="{2C9C4087-EB28-4DA7-9CAE-00C841952D55}" type="presOf" srcId="{327FE54C-C262-4977-905F-72C467A50C3E}" destId="{240F2E14-2A5A-460F-A4E8-E1744DAF791A}" srcOrd="0" destOrd="0" presId="urn:microsoft.com/office/officeart/2005/8/layout/process1"/>
    <dgm:cxn modelId="{A58066D7-A6B0-46E2-A1DD-EB246C73B45E}" type="presParOf" srcId="{37524BAD-B872-451B-AB36-FC22A4C87400}" destId="{D478AD5F-B1ED-4BB4-8553-46C2ECE886F7}" srcOrd="0" destOrd="0" presId="urn:microsoft.com/office/officeart/2005/8/layout/process1"/>
    <dgm:cxn modelId="{98C0B438-79E1-4FF8-B3D2-BD9C1665CCCC}" type="presParOf" srcId="{37524BAD-B872-451B-AB36-FC22A4C87400}" destId="{240F2E14-2A5A-460F-A4E8-E1744DAF791A}" srcOrd="1" destOrd="0" presId="urn:microsoft.com/office/officeart/2005/8/layout/process1"/>
    <dgm:cxn modelId="{9A576365-F0D4-45AC-B61F-92642FE1B9E0}" type="presParOf" srcId="{240F2E14-2A5A-460F-A4E8-E1744DAF791A}" destId="{4CFC2422-B10C-4A52-BBD4-33F9B67196D4}" srcOrd="0" destOrd="0" presId="urn:microsoft.com/office/officeart/2005/8/layout/process1"/>
    <dgm:cxn modelId="{917E1AAB-FE1A-4527-B2B1-D495EA6D2F18}" type="presParOf" srcId="{37524BAD-B872-451B-AB36-FC22A4C87400}" destId="{9FDC6CD5-8877-423E-BBB7-489CB93BB397}" srcOrd="2"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8262AC-5C2B-4086-B9BC-0DAAA84B77E0}" type="doc">
      <dgm:prSet loTypeId="urn:microsoft.com/office/officeart/2005/8/layout/list1" loCatId="list" qsTypeId="urn:microsoft.com/office/officeart/2005/8/quickstyle/3d3" qsCatId="3D" csTypeId="urn:microsoft.com/office/officeart/2005/8/colors/colorful4" csCatId="colorful"/>
      <dgm:spPr/>
      <dgm:t>
        <a:bodyPr/>
        <a:lstStyle/>
        <a:p>
          <a:endParaRPr lang="zh-TW" altLang="en-US"/>
        </a:p>
      </dgm:t>
    </dgm:pt>
    <dgm:pt modelId="{B2DCAD02-EDB8-41E2-9172-79C3C828FDC5}">
      <dgm:prSet custT="1"/>
      <dgm:spPr/>
      <dgm:t>
        <a:bodyPr/>
        <a:lstStyle/>
        <a:p>
          <a:pPr rtl="0"/>
          <a:r>
            <a:rPr lang="zh-TW" altLang="en-US" sz="3200" dirty="0" smtClean="0">
              <a:latin typeface="標楷體" panose="03000509000000000000" pitchFamily="65" charset="-120"/>
              <a:ea typeface="標楷體" panose="03000509000000000000" pitchFamily="65" charset="-120"/>
            </a:rPr>
            <a:t>臨時起意</a:t>
          </a:r>
          <a:endParaRPr lang="zh-TW" altLang="en-US" sz="3200" dirty="0">
            <a:latin typeface="標楷體" panose="03000509000000000000" pitchFamily="65" charset="-120"/>
            <a:ea typeface="標楷體" panose="03000509000000000000" pitchFamily="65" charset="-120"/>
          </a:endParaRPr>
        </a:p>
      </dgm:t>
    </dgm:pt>
    <dgm:pt modelId="{A9ACDD22-4B3B-4EE5-A9B9-91601D9459E0}" type="parTrans" cxnId="{112FDD29-E7C3-4D20-94FB-40574473BCC2}">
      <dgm:prSet/>
      <dgm:spPr/>
      <dgm:t>
        <a:bodyPr/>
        <a:lstStyle/>
        <a:p>
          <a:endParaRPr lang="zh-TW" altLang="en-US"/>
        </a:p>
      </dgm:t>
    </dgm:pt>
    <dgm:pt modelId="{495C907C-42D7-4FE1-BDC6-B9AC2CEE1777}" type="sibTrans" cxnId="{112FDD29-E7C3-4D20-94FB-40574473BCC2}">
      <dgm:prSet/>
      <dgm:spPr/>
      <dgm:t>
        <a:bodyPr/>
        <a:lstStyle/>
        <a:p>
          <a:endParaRPr lang="zh-TW" altLang="en-US"/>
        </a:p>
      </dgm:t>
    </dgm:pt>
    <dgm:pt modelId="{EDF849B9-5D56-41A9-8EFF-2CB1F991CDF6}">
      <dgm:prSet custT="1"/>
      <dgm:spPr/>
      <dgm:t>
        <a:bodyPr/>
        <a:lstStyle/>
        <a:p>
          <a:pPr rtl="0"/>
          <a:r>
            <a:rPr lang="zh-TW" altLang="en-US" sz="2400" dirty="0" smtClean="0">
              <a:latin typeface="標楷體" panose="03000509000000000000" pitchFamily="65" charset="-120"/>
              <a:ea typeface="標楷體" panose="03000509000000000000" pitchFamily="65" charset="-120"/>
            </a:rPr>
            <a:t>肢體碰觸</a:t>
          </a:r>
          <a:endParaRPr lang="zh-TW" altLang="en-US" sz="2400" dirty="0">
            <a:latin typeface="標楷體" panose="03000509000000000000" pitchFamily="65" charset="-120"/>
            <a:ea typeface="標楷體" panose="03000509000000000000" pitchFamily="65" charset="-120"/>
          </a:endParaRPr>
        </a:p>
      </dgm:t>
    </dgm:pt>
    <dgm:pt modelId="{3CC0D599-02FC-42DA-A513-84A0F9E9F49D}" type="parTrans" cxnId="{8164934A-EBFE-4B0B-A5A2-3F8A05FFB0A7}">
      <dgm:prSet/>
      <dgm:spPr/>
      <dgm:t>
        <a:bodyPr/>
        <a:lstStyle/>
        <a:p>
          <a:endParaRPr lang="zh-TW" altLang="en-US"/>
        </a:p>
      </dgm:t>
    </dgm:pt>
    <dgm:pt modelId="{04501351-6AC5-4788-9828-1E975319F155}" type="sibTrans" cxnId="{8164934A-EBFE-4B0B-A5A2-3F8A05FFB0A7}">
      <dgm:prSet/>
      <dgm:spPr/>
      <dgm:t>
        <a:bodyPr/>
        <a:lstStyle/>
        <a:p>
          <a:endParaRPr lang="zh-TW" altLang="en-US"/>
        </a:p>
      </dgm:t>
    </dgm:pt>
    <dgm:pt modelId="{A07A5A97-708B-49D6-8197-2F32678AC599}">
      <dgm:prSet custT="1"/>
      <dgm:spPr/>
      <dgm:t>
        <a:bodyPr/>
        <a:lstStyle/>
        <a:p>
          <a:pPr rtl="0"/>
          <a:r>
            <a:rPr lang="zh-TW" altLang="en-US" sz="2400" dirty="0" smtClean="0">
              <a:latin typeface="標楷體" panose="03000509000000000000" pitchFamily="65" charset="-120"/>
              <a:ea typeface="標楷體" panose="03000509000000000000" pitchFamily="65" charset="-120"/>
            </a:rPr>
            <a:t>打鬧</a:t>
          </a:r>
          <a:endParaRPr lang="zh-TW" altLang="en-US" sz="2400" dirty="0">
            <a:latin typeface="標楷體" panose="03000509000000000000" pitchFamily="65" charset="-120"/>
            <a:ea typeface="標楷體" panose="03000509000000000000" pitchFamily="65" charset="-120"/>
          </a:endParaRPr>
        </a:p>
      </dgm:t>
    </dgm:pt>
    <dgm:pt modelId="{F9759649-8043-4F2E-AC0B-7AC9EF5E4C0D}" type="parTrans" cxnId="{685E5367-1156-4BAE-8E61-03F9FD77501C}">
      <dgm:prSet/>
      <dgm:spPr/>
      <dgm:t>
        <a:bodyPr/>
        <a:lstStyle/>
        <a:p>
          <a:endParaRPr lang="zh-TW" altLang="en-US"/>
        </a:p>
      </dgm:t>
    </dgm:pt>
    <dgm:pt modelId="{15FE9099-5B3C-4007-9B28-BA9F43BD0379}" type="sibTrans" cxnId="{685E5367-1156-4BAE-8E61-03F9FD77501C}">
      <dgm:prSet/>
      <dgm:spPr/>
      <dgm:t>
        <a:bodyPr/>
        <a:lstStyle/>
        <a:p>
          <a:endParaRPr lang="zh-TW" altLang="en-US"/>
        </a:p>
      </dgm:t>
    </dgm:pt>
    <dgm:pt modelId="{A6ABFF70-66B3-4680-8F0A-9BF97283757A}">
      <dgm:prSet custT="1"/>
      <dgm:spPr/>
      <dgm:t>
        <a:bodyPr/>
        <a:lstStyle/>
        <a:p>
          <a:pPr rtl="0"/>
          <a:r>
            <a:rPr lang="zh-TW" altLang="en-US" sz="2400" dirty="0" smtClean="0">
              <a:latin typeface="標楷體" panose="03000509000000000000" pitchFamily="65" charset="-120"/>
              <a:ea typeface="標楷體" panose="03000509000000000000" pitchFamily="65" charset="-120"/>
            </a:rPr>
            <a:t>正常互動掩護</a:t>
          </a:r>
          <a:endParaRPr lang="zh-TW" altLang="en-US" sz="2400" dirty="0">
            <a:latin typeface="標楷體" panose="03000509000000000000" pitchFamily="65" charset="-120"/>
            <a:ea typeface="標楷體" panose="03000509000000000000" pitchFamily="65" charset="-120"/>
          </a:endParaRPr>
        </a:p>
      </dgm:t>
    </dgm:pt>
    <dgm:pt modelId="{C97147BB-486E-4C85-805F-13151ADF4460}" type="parTrans" cxnId="{ADA8B8B2-984B-4D90-B5AC-E7F67F4B0F39}">
      <dgm:prSet/>
      <dgm:spPr/>
      <dgm:t>
        <a:bodyPr/>
        <a:lstStyle/>
        <a:p>
          <a:endParaRPr lang="zh-TW" altLang="en-US"/>
        </a:p>
      </dgm:t>
    </dgm:pt>
    <dgm:pt modelId="{E2C7D37B-839E-4F7B-9262-40FC55B2FEFA}" type="sibTrans" cxnId="{ADA8B8B2-984B-4D90-B5AC-E7F67F4B0F39}">
      <dgm:prSet/>
      <dgm:spPr/>
      <dgm:t>
        <a:bodyPr/>
        <a:lstStyle/>
        <a:p>
          <a:endParaRPr lang="zh-TW" altLang="en-US"/>
        </a:p>
      </dgm:t>
    </dgm:pt>
    <dgm:pt modelId="{B10B27A6-95BD-4899-B611-6C87920BC4CB}">
      <dgm:prSet custT="1"/>
      <dgm:spPr/>
      <dgm:t>
        <a:bodyPr/>
        <a:lstStyle/>
        <a:p>
          <a:pPr rtl="0"/>
          <a:r>
            <a:rPr lang="zh-TW" altLang="en-US" sz="2400" dirty="0" smtClean="0">
              <a:latin typeface="標楷體" panose="03000509000000000000" pitchFamily="65" charset="-120"/>
              <a:ea typeface="標楷體" panose="03000509000000000000" pitchFamily="65" charset="-120"/>
            </a:rPr>
            <a:t>趁人不及抗拒或防備</a:t>
          </a:r>
          <a:endParaRPr lang="zh-TW" altLang="en-US" sz="2400" dirty="0">
            <a:latin typeface="標楷體" panose="03000509000000000000" pitchFamily="65" charset="-120"/>
            <a:ea typeface="標楷體" panose="03000509000000000000" pitchFamily="65" charset="-120"/>
          </a:endParaRPr>
        </a:p>
      </dgm:t>
    </dgm:pt>
    <dgm:pt modelId="{B7531FFC-921A-4B4F-99FF-7ABE056F36D8}" type="parTrans" cxnId="{272D0D50-5591-46DA-B844-3EEC427B9FF0}">
      <dgm:prSet/>
      <dgm:spPr/>
      <dgm:t>
        <a:bodyPr/>
        <a:lstStyle/>
        <a:p>
          <a:endParaRPr lang="zh-TW" altLang="en-US"/>
        </a:p>
      </dgm:t>
    </dgm:pt>
    <dgm:pt modelId="{485F0886-E09A-4C1D-99E0-BBC750460189}" type="sibTrans" cxnId="{272D0D50-5591-46DA-B844-3EEC427B9FF0}">
      <dgm:prSet/>
      <dgm:spPr/>
      <dgm:t>
        <a:bodyPr/>
        <a:lstStyle/>
        <a:p>
          <a:endParaRPr lang="zh-TW" altLang="en-US"/>
        </a:p>
      </dgm:t>
    </dgm:pt>
    <dgm:pt modelId="{25C24F28-E065-4A48-B954-8EA3D7A510E4}">
      <dgm:prSet custT="1"/>
      <dgm:spPr/>
      <dgm:t>
        <a:bodyPr/>
        <a:lstStyle/>
        <a:p>
          <a:pPr rtl="0"/>
          <a:r>
            <a:rPr lang="zh-TW" altLang="en-US" sz="3200" dirty="0" smtClean="0">
              <a:latin typeface="標楷體" panose="03000509000000000000" pitchFamily="65" charset="-120"/>
              <a:ea typeface="標楷體" panose="03000509000000000000" pitchFamily="65" charset="-120"/>
            </a:rPr>
            <a:t>計畫性的</a:t>
          </a:r>
          <a:endParaRPr lang="zh-TW" altLang="en-US" sz="3200" dirty="0">
            <a:latin typeface="標楷體" panose="03000509000000000000" pitchFamily="65" charset="-120"/>
            <a:ea typeface="標楷體" panose="03000509000000000000" pitchFamily="65" charset="-120"/>
          </a:endParaRPr>
        </a:p>
      </dgm:t>
    </dgm:pt>
    <dgm:pt modelId="{12C5A3C5-9475-40EE-9002-5B4A6B109B91}" type="parTrans" cxnId="{0A1A5566-559C-4E6D-92AF-5AE8EE934097}">
      <dgm:prSet/>
      <dgm:spPr/>
      <dgm:t>
        <a:bodyPr/>
        <a:lstStyle/>
        <a:p>
          <a:endParaRPr lang="zh-TW" altLang="en-US"/>
        </a:p>
      </dgm:t>
    </dgm:pt>
    <dgm:pt modelId="{82894962-6F0C-4762-B1D6-38950E516ED5}" type="sibTrans" cxnId="{0A1A5566-559C-4E6D-92AF-5AE8EE934097}">
      <dgm:prSet/>
      <dgm:spPr/>
      <dgm:t>
        <a:bodyPr/>
        <a:lstStyle/>
        <a:p>
          <a:endParaRPr lang="zh-TW" altLang="en-US"/>
        </a:p>
      </dgm:t>
    </dgm:pt>
    <dgm:pt modelId="{1A34FCAD-8053-4C91-A897-751F65BE4A1B}">
      <dgm:prSet custT="1"/>
      <dgm:spPr/>
      <dgm:t>
        <a:bodyPr/>
        <a:lstStyle/>
        <a:p>
          <a:pPr rtl="0"/>
          <a:r>
            <a:rPr lang="zh-TW" altLang="en-US" sz="2400" dirty="0" smtClean="0">
              <a:latin typeface="標楷體" panose="03000509000000000000" pitchFamily="65" charset="-120"/>
              <a:ea typeface="標楷體" panose="03000509000000000000" pitchFamily="65" charset="-120"/>
            </a:rPr>
            <a:t>性侵或性邀約</a:t>
          </a:r>
          <a:endParaRPr lang="zh-TW" altLang="en-US" sz="2400" dirty="0">
            <a:latin typeface="標楷體" panose="03000509000000000000" pitchFamily="65" charset="-120"/>
            <a:ea typeface="標楷體" panose="03000509000000000000" pitchFamily="65" charset="-120"/>
          </a:endParaRPr>
        </a:p>
      </dgm:t>
    </dgm:pt>
    <dgm:pt modelId="{327FDC10-9B8F-4A1E-B8AF-5ACC860E0AA7}" type="parTrans" cxnId="{6E855D9A-F771-4047-9E21-D044529E5228}">
      <dgm:prSet/>
      <dgm:spPr/>
      <dgm:t>
        <a:bodyPr/>
        <a:lstStyle/>
        <a:p>
          <a:endParaRPr lang="zh-TW" altLang="en-US"/>
        </a:p>
      </dgm:t>
    </dgm:pt>
    <dgm:pt modelId="{FE90A1D2-EF89-4D2A-8CF4-A30E7B88C582}" type="sibTrans" cxnId="{6E855D9A-F771-4047-9E21-D044529E5228}">
      <dgm:prSet/>
      <dgm:spPr/>
      <dgm:t>
        <a:bodyPr/>
        <a:lstStyle/>
        <a:p>
          <a:endParaRPr lang="zh-TW" altLang="en-US"/>
        </a:p>
      </dgm:t>
    </dgm:pt>
    <dgm:pt modelId="{1F08E50F-D80A-4745-84C1-499185383814}">
      <dgm:prSet custT="1"/>
      <dgm:spPr/>
      <dgm:t>
        <a:bodyPr/>
        <a:lstStyle/>
        <a:p>
          <a:pPr rtl="0"/>
          <a:r>
            <a:rPr lang="zh-TW" altLang="en-US" sz="2400" dirty="0" smtClean="0">
              <a:latin typeface="標楷體" panose="03000509000000000000" pitchFamily="65" charset="-120"/>
              <a:ea typeface="標楷體" panose="03000509000000000000" pitchFamily="65" charset="-120"/>
            </a:rPr>
            <a:t>兩小無猜</a:t>
          </a:r>
          <a:endParaRPr lang="zh-TW" altLang="en-US" sz="2400" dirty="0">
            <a:latin typeface="標楷體" panose="03000509000000000000" pitchFamily="65" charset="-120"/>
            <a:ea typeface="標楷體" panose="03000509000000000000" pitchFamily="65" charset="-120"/>
          </a:endParaRPr>
        </a:p>
      </dgm:t>
    </dgm:pt>
    <dgm:pt modelId="{ACA4E6A8-D945-46E6-AB25-8E0AFD7FC03C}" type="parTrans" cxnId="{1EDE109A-02D0-4622-B66C-BED33296EAB1}">
      <dgm:prSet/>
      <dgm:spPr/>
      <dgm:t>
        <a:bodyPr/>
        <a:lstStyle/>
        <a:p>
          <a:endParaRPr lang="zh-TW" altLang="en-US"/>
        </a:p>
      </dgm:t>
    </dgm:pt>
    <dgm:pt modelId="{33D5CA69-E415-4F1E-97D6-110295972EB6}" type="sibTrans" cxnId="{1EDE109A-02D0-4622-B66C-BED33296EAB1}">
      <dgm:prSet/>
      <dgm:spPr/>
      <dgm:t>
        <a:bodyPr/>
        <a:lstStyle/>
        <a:p>
          <a:endParaRPr lang="zh-TW" altLang="en-US"/>
        </a:p>
      </dgm:t>
    </dgm:pt>
    <dgm:pt modelId="{14C06A54-A4FE-4066-A38D-2EA4F822383A}">
      <dgm:prSet custT="1"/>
      <dgm:spPr/>
      <dgm:t>
        <a:bodyPr/>
        <a:lstStyle/>
        <a:p>
          <a:pPr rtl="0"/>
          <a:r>
            <a:rPr lang="zh-TW" altLang="en-US" sz="2400" dirty="0" smtClean="0">
              <a:latin typeface="標楷體" panose="03000509000000000000" pitchFamily="65" charset="-120"/>
              <a:ea typeface="標楷體" panose="03000509000000000000" pitchFamily="65" charset="-120"/>
            </a:rPr>
            <a:t>過度追求</a:t>
          </a:r>
          <a:endParaRPr lang="zh-TW" altLang="en-US" sz="2400" dirty="0">
            <a:latin typeface="標楷體" panose="03000509000000000000" pitchFamily="65" charset="-120"/>
            <a:ea typeface="標楷體" panose="03000509000000000000" pitchFamily="65" charset="-120"/>
          </a:endParaRPr>
        </a:p>
      </dgm:t>
    </dgm:pt>
    <dgm:pt modelId="{BCF2F2BA-2126-4BFC-BB2E-00CD1D506B66}" type="parTrans" cxnId="{84F0CFAB-9A6D-4A27-8618-1AAC6D4CA435}">
      <dgm:prSet/>
      <dgm:spPr/>
      <dgm:t>
        <a:bodyPr/>
        <a:lstStyle/>
        <a:p>
          <a:endParaRPr lang="zh-TW" altLang="en-US"/>
        </a:p>
      </dgm:t>
    </dgm:pt>
    <dgm:pt modelId="{895F9BB4-17C4-48DA-82BC-56C7341B748E}" type="sibTrans" cxnId="{84F0CFAB-9A6D-4A27-8618-1AAC6D4CA435}">
      <dgm:prSet/>
      <dgm:spPr/>
      <dgm:t>
        <a:bodyPr/>
        <a:lstStyle/>
        <a:p>
          <a:endParaRPr lang="zh-TW" altLang="en-US"/>
        </a:p>
      </dgm:t>
    </dgm:pt>
    <dgm:pt modelId="{566F783C-3AC6-4AC2-BACD-A3E30F1F2C80}">
      <dgm:prSet custT="1"/>
      <dgm:spPr/>
      <dgm:t>
        <a:bodyPr/>
        <a:lstStyle/>
        <a:p>
          <a:pPr rtl="0"/>
          <a:r>
            <a:rPr lang="zh-TW" altLang="en-US" sz="2400" dirty="0" smtClean="0">
              <a:latin typeface="標楷體" panose="03000509000000000000" pitchFamily="65" charset="-120"/>
              <a:ea typeface="標楷體" panose="03000509000000000000" pitchFamily="65" charset="-120"/>
            </a:rPr>
            <a:t>師生戀</a:t>
          </a:r>
          <a:endParaRPr lang="zh-TW" altLang="en-US" sz="2400" dirty="0">
            <a:latin typeface="標楷體" panose="03000509000000000000" pitchFamily="65" charset="-120"/>
            <a:ea typeface="標楷體" panose="03000509000000000000" pitchFamily="65" charset="-120"/>
          </a:endParaRPr>
        </a:p>
      </dgm:t>
    </dgm:pt>
    <dgm:pt modelId="{707DCB6E-628F-4A31-8B2C-A8E7C2C4D495}" type="parTrans" cxnId="{AD55CB99-68C6-4285-A004-30A354F31805}">
      <dgm:prSet/>
      <dgm:spPr/>
      <dgm:t>
        <a:bodyPr/>
        <a:lstStyle/>
        <a:p>
          <a:endParaRPr lang="zh-TW" altLang="en-US"/>
        </a:p>
      </dgm:t>
    </dgm:pt>
    <dgm:pt modelId="{7D77C9C2-EF7A-4A13-8E1D-4FF33A68068F}" type="sibTrans" cxnId="{AD55CB99-68C6-4285-A004-30A354F31805}">
      <dgm:prSet/>
      <dgm:spPr/>
      <dgm:t>
        <a:bodyPr/>
        <a:lstStyle/>
        <a:p>
          <a:endParaRPr lang="zh-TW" altLang="en-US"/>
        </a:p>
      </dgm:t>
    </dgm:pt>
    <dgm:pt modelId="{AE4D90A8-AB11-456F-88E6-0DC66A4C3BE7}" type="pres">
      <dgm:prSet presAssocID="{CD8262AC-5C2B-4086-B9BC-0DAAA84B77E0}" presName="linear" presStyleCnt="0">
        <dgm:presLayoutVars>
          <dgm:dir/>
          <dgm:animLvl val="lvl"/>
          <dgm:resizeHandles val="exact"/>
        </dgm:presLayoutVars>
      </dgm:prSet>
      <dgm:spPr/>
      <dgm:t>
        <a:bodyPr/>
        <a:lstStyle/>
        <a:p>
          <a:endParaRPr lang="zh-TW" altLang="en-US"/>
        </a:p>
      </dgm:t>
    </dgm:pt>
    <dgm:pt modelId="{24306D3F-EF33-4E4B-AE9D-A6B5EEC5FF88}" type="pres">
      <dgm:prSet presAssocID="{B2DCAD02-EDB8-41E2-9172-79C3C828FDC5}" presName="parentLin" presStyleCnt="0"/>
      <dgm:spPr/>
      <dgm:t>
        <a:bodyPr/>
        <a:lstStyle/>
        <a:p>
          <a:endParaRPr lang="zh-TW" altLang="en-US"/>
        </a:p>
      </dgm:t>
    </dgm:pt>
    <dgm:pt modelId="{B9AC5A83-46EE-44AE-9F56-163318F0F2F6}" type="pres">
      <dgm:prSet presAssocID="{B2DCAD02-EDB8-41E2-9172-79C3C828FDC5}" presName="parentLeftMargin" presStyleLbl="node1" presStyleIdx="0" presStyleCnt="2"/>
      <dgm:spPr/>
      <dgm:t>
        <a:bodyPr/>
        <a:lstStyle/>
        <a:p>
          <a:endParaRPr lang="zh-TW" altLang="en-US"/>
        </a:p>
      </dgm:t>
    </dgm:pt>
    <dgm:pt modelId="{2705AA20-06DA-4B04-97BF-5566983492DA}" type="pres">
      <dgm:prSet presAssocID="{B2DCAD02-EDB8-41E2-9172-79C3C828FDC5}" presName="parentText" presStyleLbl="node1" presStyleIdx="0" presStyleCnt="2">
        <dgm:presLayoutVars>
          <dgm:chMax val="0"/>
          <dgm:bulletEnabled val="1"/>
        </dgm:presLayoutVars>
      </dgm:prSet>
      <dgm:spPr/>
      <dgm:t>
        <a:bodyPr/>
        <a:lstStyle/>
        <a:p>
          <a:endParaRPr lang="zh-TW" altLang="en-US"/>
        </a:p>
      </dgm:t>
    </dgm:pt>
    <dgm:pt modelId="{E8329550-13DA-4D2A-880A-FA70CBF2D086}" type="pres">
      <dgm:prSet presAssocID="{B2DCAD02-EDB8-41E2-9172-79C3C828FDC5}" presName="negativeSpace" presStyleCnt="0"/>
      <dgm:spPr/>
      <dgm:t>
        <a:bodyPr/>
        <a:lstStyle/>
        <a:p>
          <a:endParaRPr lang="zh-TW" altLang="en-US"/>
        </a:p>
      </dgm:t>
    </dgm:pt>
    <dgm:pt modelId="{E0200CE2-910E-4949-8763-D1FB459BF7F5}" type="pres">
      <dgm:prSet presAssocID="{B2DCAD02-EDB8-41E2-9172-79C3C828FDC5}" presName="childText" presStyleLbl="conFgAcc1" presStyleIdx="0" presStyleCnt="2">
        <dgm:presLayoutVars>
          <dgm:bulletEnabled val="1"/>
        </dgm:presLayoutVars>
      </dgm:prSet>
      <dgm:spPr/>
      <dgm:t>
        <a:bodyPr/>
        <a:lstStyle/>
        <a:p>
          <a:endParaRPr lang="zh-TW" altLang="en-US"/>
        </a:p>
      </dgm:t>
    </dgm:pt>
    <dgm:pt modelId="{39CF8E18-EE57-4525-8B8C-D5562549AD7B}" type="pres">
      <dgm:prSet presAssocID="{495C907C-42D7-4FE1-BDC6-B9AC2CEE1777}" presName="spaceBetweenRectangles" presStyleCnt="0"/>
      <dgm:spPr/>
      <dgm:t>
        <a:bodyPr/>
        <a:lstStyle/>
        <a:p>
          <a:endParaRPr lang="zh-TW" altLang="en-US"/>
        </a:p>
      </dgm:t>
    </dgm:pt>
    <dgm:pt modelId="{EA50AC9B-D4E4-4154-8607-17807DA97F3E}" type="pres">
      <dgm:prSet presAssocID="{25C24F28-E065-4A48-B954-8EA3D7A510E4}" presName="parentLin" presStyleCnt="0"/>
      <dgm:spPr/>
      <dgm:t>
        <a:bodyPr/>
        <a:lstStyle/>
        <a:p>
          <a:endParaRPr lang="zh-TW" altLang="en-US"/>
        </a:p>
      </dgm:t>
    </dgm:pt>
    <dgm:pt modelId="{4304156D-C32D-4E7C-B343-111A2B34CD1B}" type="pres">
      <dgm:prSet presAssocID="{25C24F28-E065-4A48-B954-8EA3D7A510E4}" presName="parentLeftMargin" presStyleLbl="node1" presStyleIdx="0" presStyleCnt="2"/>
      <dgm:spPr/>
      <dgm:t>
        <a:bodyPr/>
        <a:lstStyle/>
        <a:p>
          <a:endParaRPr lang="zh-TW" altLang="en-US"/>
        </a:p>
      </dgm:t>
    </dgm:pt>
    <dgm:pt modelId="{8572C262-DBF2-4550-9DBA-EAFD1354C28E}" type="pres">
      <dgm:prSet presAssocID="{25C24F28-E065-4A48-B954-8EA3D7A510E4}" presName="parentText" presStyleLbl="node1" presStyleIdx="1" presStyleCnt="2">
        <dgm:presLayoutVars>
          <dgm:chMax val="0"/>
          <dgm:bulletEnabled val="1"/>
        </dgm:presLayoutVars>
      </dgm:prSet>
      <dgm:spPr/>
      <dgm:t>
        <a:bodyPr/>
        <a:lstStyle/>
        <a:p>
          <a:endParaRPr lang="zh-TW" altLang="en-US"/>
        </a:p>
      </dgm:t>
    </dgm:pt>
    <dgm:pt modelId="{D9F71409-B829-4CDC-9EC9-764213869D50}" type="pres">
      <dgm:prSet presAssocID="{25C24F28-E065-4A48-B954-8EA3D7A510E4}" presName="negativeSpace" presStyleCnt="0"/>
      <dgm:spPr/>
      <dgm:t>
        <a:bodyPr/>
        <a:lstStyle/>
        <a:p>
          <a:endParaRPr lang="zh-TW" altLang="en-US"/>
        </a:p>
      </dgm:t>
    </dgm:pt>
    <dgm:pt modelId="{31E7C98A-2382-4AC2-A136-8E62B582B782}" type="pres">
      <dgm:prSet presAssocID="{25C24F28-E065-4A48-B954-8EA3D7A510E4}" presName="childText" presStyleLbl="conFgAcc1" presStyleIdx="1" presStyleCnt="2">
        <dgm:presLayoutVars>
          <dgm:bulletEnabled val="1"/>
        </dgm:presLayoutVars>
      </dgm:prSet>
      <dgm:spPr/>
      <dgm:t>
        <a:bodyPr/>
        <a:lstStyle/>
        <a:p>
          <a:endParaRPr lang="zh-TW" altLang="en-US"/>
        </a:p>
      </dgm:t>
    </dgm:pt>
  </dgm:ptLst>
  <dgm:cxnLst>
    <dgm:cxn modelId="{AD55CB99-68C6-4285-A004-30A354F31805}" srcId="{25C24F28-E065-4A48-B954-8EA3D7A510E4}" destId="{566F783C-3AC6-4AC2-BACD-A3E30F1F2C80}" srcOrd="3" destOrd="0" parTransId="{707DCB6E-628F-4A31-8B2C-A8E7C2C4D495}" sibTransId="{7D77C9C2-EF7A-4A13-8E1D-4FF33A68068F}"/>
    <dgm:cxn modelId="{272D0D50-5591-46DA-B844-3EEC427B9FF0}" srcId="{B2DCAD02-EDB8-41E2-9172-79C3C828FDC5}" destId="{B10B27A6-95BD-4899-B611-6C87920BC4CB}" srcOrd="3" destOrd="0" parTransId="{B7531FFC-921A-4B4F-99FF-7ABE056F36D8}" sibTransId="{485F0886-E09A-4C1D-99E0-BBC750460189}"/>
    <dgm:cxn modelId="{BA03672E-7FA7-4B89-AF17-7128159262B4}" type="presOf" srcId="{1A34FCAD-8053-4C91-A897-751F65BE4A1B}" destId="{31E7C98A-2382-4AC2-A136-8E62B582B782}" srcOrd="0" destOrd="0" presId="urn:microsoft.com/office/officeart/2005/8/layout/list1"/>
    <dgm:cxn modelId="{371CC419-4DE0-4965-BE18-A2ECE25BE898}" type="presOf" srcId="{A6ABFF70-66B3-4680-8F0A-9BF97283757A}" destId="{E0200CE2-910E-4949-8763-D1FB459BF7F5}" srcOrd="0" destOrd="2" presId="urn:microsoft.com/office/officeart/2005/8/layout/list1"/>
    <dgm:cxn modelId="{112FDD29-E7C3-4D20-94FB-40574473BCC2}" srcId="{CD8262AC-5C2B-4086-B9BC-0DAAA84B77E0}" destId="{B2DCAD02-EDB8-41E2-9172-79C3C828FDC5}" srcOrd="0" destOrd="0" parTransId="{A9ACDD22-4B3B-4EE5-A9B9-91601D9459E0}" sibTransId="{495C907C-42D7-4FE1-BDC6-B9AC2CEE1777}"/>
    <dgm:cxn modelId="{BD635893-2611-4E0E-803F-6ED69CD896A7}" type="presOf" srcId="{CD8262AC-5C2B-4086-B9BC-0DAAA84B77E0}" destId="{AE4D90A8-AB11-456F-88E6-0DC66A4C3BE7}" srcOrd="0" destOrd="0" presId="urn:microsoft.com/office/officeart/2005/8/layout/list1"/>
    <dgm:cxn modelId="{9588F732-CD1D-4230-A576-602718D5D8FB}" type="presOf" srcId="{25C24F28-E065-4A48-B954-8EA3D7A510E4}" destId="{8572C262-DBF2-4550-9DBA-EAFD1354C28E}" srcOrd="1" destOrd="0" presId="urn:microsoft.com/office/officeart/2005/8/layout/list1"/>
    <dgm:cxn modelId="{DFDB9C07-A0DC-4A26-B4B7-F4B67904E8A5}" type="presOf" srcId="{B2DCAD02-EDB8-41E2-9172-79C3C828FDC5}" destId="{2705AA20-06DA-4B04-97BF-5566983492DA}" srcOrd="1" destOrd="0" presId="urn:microsoft.com/office/officeart/2005/8/layout/list1"/>
    <dgm:cxn modelId="{62E4F5B0-3683-442A-B476-22DCA6A26E30}" type="presOf" srcId="{A07A5A97-708B-49D6-8197-2F32678AC599}" destId="{E0200CE2-910E-4949-8763-D1FB459BF7F5}" srcOrd="0" destOrd="1" presId="urn:microsoft.com/office/officeart/2005/8/layout/list1"/>
    <dgm:cxn modelId="{ADA8B8B2-984B-4D90-B5AC-E7F67F4B0F39}" srcId="{B2DCAD02-EDB8-41E2-9172-79C3C828FDC5}" destId="{A6ABFF70-66B3-4680-8F0A-9BF97283757A}" srcOrd="2" destOrd="0" parTransId="{C97147BB-486E-4C85-805F-13151ADF4460}" sibTransId="{E2C7D37B-839E-4F7B-9262-40FC55B2FEFA}"/>
    <dgm:cxn modelId="{3CD95E25-8032-4B86-856A-53C8EBFCB3F1}" type="presOf" srcId="{566F783C-3AC6-4AC2-BACD-A3E30F1F2C80}" destId="{31E7C98A-2382-4AC2-A136-8E62B582B782}" srcOrd="0" destOrd="3" presId="urn:microsoft.com/office/officeart/2005/8/layout/list1"/>
    <dgm:cxn modelId="{84F0CFAB-9A6D-4A27-8618-1AAC6D4CA435}" srcId="{25C24F28-E065-4A48-B954-8EA3D7A510E4}" destId="{14C06A54-A4FE-4066-A38D-2EA4F822383A}" srcOrd="2" destOrd="0" parTransId="{BCF2F2BA-2126-4BFC-BB2E-00CD1D506B66}" sibTransId="{895F9BB4-17C4-48DA-82BC-56C7341B748E}"/>
    <dgm:cxn modelId="{0A1A5566-559C-4E6D-92AF-5AE8EE934097}" srcId="{CD8262AC-5C2B-4086-B9BC-0DAAA84B77E0}" destId="{25C24F28-E065-4A48-B954-8EA3D7A510E4}" srcOrd="1" destOrd="0" parTransId="{12C5A3C5-9475-40EE-9002-5B4A6B109B91}" sibTransId="{82894962-6F0C-4762-B1D6-38950E516ED5}"/>
    <dgm:cxn modelId="{67A4ED18-7586-4D6E-8CEB-102B885AD5DB}" type="presOf" srcId="{1F08E50F-D80A-4745-84C1-499185383814}" destId="{31E7C98A-2382-4AC2-A136-8E62B582B782}" srcOrd="0" destOrd="1" presId="urn:microsoft.com/office/officeart/2005/8/layout/list1"/>
    <dgm:cxn modelId="{B271B74D-9B81-42CB-AF82-7C9E37F27CB1}" type="presOf" srcId="{25C24F28-E065-4A48-B954-8EA3D7A510E4}" destId="{4304156D-C32D-4E7C-B343-111A2B34CD1B}" srcOrd="0" destOrd="0" presId="urn:microsoft.com/office/officeart/2005/8/layout/list1"/>
    <dgm:cxn modelId="{685E5367-1156-4BAE-8E61-03F9FD77501C}" srcId="{B2DCAD02-EDB8-41E2-9172-79C3C828FDC5}" destId="{A07A5A97-708B-49D6-8197-2F32678AC599}" srcOrd="1" destOrd="0" parTransId="{F9759649-8043-4F2E-AC0B-7AC9EF5E4C0D}" sibTransId="{15FE9099-5B3C-4007-9B28-BA9F43BD0379}"/>
    <dgm:cxn modelId="{6E855D9A-F771-4047-9E21-D044529E5228}" srcId="{25C24F28-E065-4A48-B954-8EA3D7A510E4}" destId="{1A34FCAD-8053-4C91-A897-751F65BE4A1B}" srcOrd="0" destOrd="0" parTransId="{327FDC10-9B8F-4A1E-B8AF-5ACC860E0AA7}" sibTransId="{FE90A1D2-EF89-4D2A-8CF4-A30E7B88C582}"/>
    <dgm:cxn modelId="{1EDE109A-02D0-4622-B66C-BED33296EAB1}" srcId="{25C24F28-E065-4A48-B954-8EA3D7A510E4}" destId="{1F08E50F-D80A-4745-84C1-499185383814}" srcOrd="1" destOrd="0" parTransId="{ACA4E6A8-D945-46E6-AB25-8E0AFD7FC03C}" sibTransId="{33D5CA69-E415-4F1E-97D6-110295972EB6}"/>
    <dgm:cxn modelId="{FBC6E5AB-C84B-4903-886F-6B44884C1873}" type="presOf" srcId="{B2DCAD02-EDB8-41E2-9172-79C3C828FDC5}" destId="{B9AC5A83-46EE-44AE-9F56-163318F0F2F6}" srcOrd="0" destOrd="0" presId="urn:microsoft.com/office/officeart/2005/8/layout/list1"/>
    <dgm:cxn modelId="{8164934A-EBFE-4B0B-A5A2-3F8A05FFB0A7}" srcId="{B2DCAD02-EDB8-41E2-9172-79C3C828FDC5}" destId="{EDF849B9-5D56-41A9-8EFF-2CB1F991CDF6}" srcOrd="0" destOrd="0" parTransId="{3CC0D599-02FC-42DA-A513-84A0F9E9F49D}" sibTransId="{04501351-6AC5-4788-9828-1E975319F155}"/>
    <dgm:cxn modelId="{63BB57F5-C720-4BC0-9981-872403E76F82}" type="presOf" srcId="{14C06A54-A4FE-4066-A38D-2EA4F822383A}" destId="{31E7C98A-2382-4AC2-A136-8E62B582B782}" srcOrd="0" destOrd="2" presId="urn:microsoft.com/office/officeart/2005/8/layout/list1"/>
    <dgm:cxn modelId="{CD18F04C-C6AC-409B-9093-AD63E8C16943}" type="presOf" srcId="{EDF849B9-5D56-41A9-8EFF-2CB1F991CDF6}" destId="{E0200CE2-910E-4949-8763-D1FB459BF7F5}" srcOrd="0" destOrd="0" presId="urn:microsoft.com/office/officeart/2005/8/layout/list1"/>
    <dgm:cxn modelId="{55CEC015-8060-4C84-BB26-F71CC44DE8A8}" type="presOf" srcId="{B10B27A6-95BD-4899-B611-6C87920BC4CB}" destId="{E0200CE2-910E-4949-8763-D1FB459BF7F5}" srcOrd="0" destOrd="3" presId="urn:microsoft.com/office/officeart/2005/8/layout/list1"/>
    <dgm:cxn modelId="{13F1427B-5D4E-4A6B-8E07-11E192B28997}" type="presParOf" srcId="{AE4D90A8-AB11-456F-88E6-0DC66A4C3BE7}" destId="{24306D3F-EF33-4E4B-AE9D-A6B5EEC5FF88}" srcOrd="0" destOrd="0" presId="urn:microsoft.com/office/officeart/2005/8/layout/list1"/>
    <dgm:cxn modelId="{E7F3AD1A-0CA1-4602-8C9F-0B8081FBF5D1}" type="presParOf" srcId="{24306D3F-EF33-4E4B-AE9D-A6B5EEC5FF88}" destId="{B9AC5A83-46EE-44AE-9F56-163318F0F2F6}" srcOrd="0" destOrd="0" presId="urn:microsoft.com/office/officeart/2005/8/layout/list1"/>
    <dgm:cxn modelId="{3187BD01-7ED4-4414-AA94-6A5D711BE7CD}" type="presParOf" srcId="{24306D3F-EF33-4E4B-AE9D-A6B5EEC5FF88}" destId="{2705AA20-06DA-4B04-97BF-5566983492DA}" srcOrd="1" destOrd="0" presId="urn:microsoft.com/office/officeart/2005/8/layout/list1"/>
    <dgm:cxn modelId="{0B3FCB7D-85A8-4412-BAA5-330C9EF21BBD}" type="presParOf" srcId="{AE4D90A8-AB11-456F-88E6-0DC66A4C3BE7}" destId="{E8329550-13DA-4D2A-880A-FA70CBF2D086}" srcOrd="1" destOrd="0" presId="urn:microsoft.com/office/officeart/2005/8/layout/list1"/>
    <dgm:cxn modelId="{5DBF677B-CCD5-4B98-93CB-ECE13DBB661E}" type="presParOf" srcId="{AE4D90A8-AB11-456F-88E6-0DC66A4C3BE7}" destId="{E0200CE2-910E-4949-8763-D1FB459BF7F5}" srcOrd="2" destOrd="0" presId="urn:microsoft.com/office/officeart/2005/8/layout/list1"/>
    <dgm:cxn modelId="{A052D725-AFFD-4C66-80F0-1522BD2F6D49}" type="presParOf" srcId="{AE4D90A8-AB11-456F-88E6-0DC66A4C3BE7}" destId="{39CF8E18-EE57-4525-8B8C-D5562549AD7B}" srcOrd="3" destOrd="0" presId="urn:microsoft.com/office/officeart/2005/8/layout/list1"/>
    <dgm:cxn modelId="{27B9F521-407A-4A3B-8A14-7001DCF78234}" type="presParOf" srcId="{AE4D90A8-AB11-456F-88E6-0DC66A4C3BE7}" destId="{EA50AC9B-D4E4-4154-8607-17807DA97F3E}" srcOrd="4" destOrd="0" presId="urn:microsoft.com/office/officeart/2005/8/layout/list1"/>
    <dgm:cxn modelId="{7DB31D3C-1118-415F-B161-3542E1966246}" type="presParOf" srcId="{EA50AC9B-D4E4-4154-8607-17807DA97F3E}" destId="{4304156D-C32D-4E7C-B343-111A2B34CD1B}" srcOrd="0" destOrd="0" presId="urn:microsoft.com/office/officeart/2005/8/layout/list1"/>
    <dgm:cxn modelId="{D4939025-E7A2-41AA-BB9F-36DE1698E41A}" type="presParOf" srcId="{EA50AC9B-D4E4-4154-8607-17807DA97F3E}" destId="{8572C262-DBF2-4550-9DBA-EAFD1354C28E}" srcOrd="1" destOrd="0" presId="urn:microsoft.com/office/officeart/2005/8/layout/list1"/>
    <dgm:cxn modelId="{401CE897-4061-43EF-ACA0-1184CAF428A2}" type="presParOf" srcId="{AE4D90A8-AB11-456F-88E6-0DC66A4C3BE7}" destId="{D9F71409-B829-4CDC-9EC9-764213869D50}" srcOrd="5" destOrd="0" presId="urn:microsoft.com/office/officeart/2005/8/layout/list1"/>
    <dgm:cxn modelId="{5B2F9ADE-397A-4FCB-A50A-AB39E2DF8FFB}" type="presParOf" srcId="{AE4D90A8-AB11-456F-88E6-0DC66A4C3BE7}" destId="{31E7C98A-2382-4AC2-A136-8E62B582B782}"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977B7B-0BFA-4D86-86F4-C8661E48578B}" type="doc">
      <dgm:prSet loTypeId="urn:microsoft.com/office/officeart/2005/8/layout/process5" loCatId="process" qsTypeId="urn:microsoft.com/office/officeart/2005/8/quickstyle/3d3" qsCatId="3D" csTypeId="urn:microsoft.com/office/officeart/2005/8/colors/colorful5" csCatId="colorful"/>
      <dgm:spPr/>
      <dgm:t>
        <a:bodyPr/>
        <a:lstStyle/>
        <a:p>
          <a:endParaRPr lang="zh-TW" altLang="en-US"/>
        </a:p>
      </dgm:t>
    </dgm:pt>
    <dgm:pt modelId="{D7AC596A-706F-40DE-BBDA-7DFC6DDDA1D9}">
      <dgm:prSet custT="1"/>
      <dgm:spPr/>
      <dgm:t>
        <a:bodyPr/>
        <a:lstStyle/>
        <a:p>
          <a:pPr rtl="0"/>
          <a:r>
            <a:rPr lang="zh-TW" sz="2800" b="1" dirty="0" smtClean="0">
              <a:latin typeface="標楷體" panose="03000509000000000000" pitchFamily="65" charset="-120"/>
              <a:ea typeface="標楷體" panose="03000509000000000000" pitchFamily="65" charset="-120"/>
            </a:rPr>
            <a:t>性別平等意識不足</a:t>
          </a:r>
          <a:endParaRPr lang="zh-TW" altLang="en-US" sz="2800" b="1" dirty="0">
            <a:latin typeface="標楷體" panose="03000509000000000000" pitchFamily="65" charset="-120"/>
            <a:ea typeface="標楷體" panose="03000509000000000000" pitchFamily="65" charset="-120"/>
          </a:endParaRPr>
        </a:p>
      </dgm:t>
    </dgm:pt>
    <dgm:pt modelId="{554F118C-C1AF-46FC-B0B5-C9B6DB837A29}" type="parTrans" cxnId="{10D8FC56-98C9-4ED0-A10B-80718571B7F0}">
      <dgm:prSet/>
      <dgm:spPr/>
      <dgm:t>
        <a:bodyPr/>
        <a:lstStyle/>
        <a:p>
          <a:endParaRPr lang="zh-TW" altLang="en-US"/>
        </a:p>
      </dgm:t>
    </dgm:pt>
    <dgm:pt modelId="{10A363F2-4DA9-4779-9BAC-738385598B63}" type="sibTrans" cxnId="{10D8FC56-98C9-4ED0-A10B-80718571B7F0}">
      <dgm:prSet/>
      <dgm:spPr/>
      <dgm:t>
        <a:bodyPr/>
        <a:lstStyle/>
        <a:p>
          <a:endParaRPr lang="zh-TW" altLang="en-US"/>
        </a:p>
      </dgm:t>
    </dgm:pt>
    <dgm:pt modelId="{F8561C96-7737-4529-A124-B9191102573A}">
      <dgm:prSet custT="1"/>
      <dgm:spPr/>
      <dgm:t>
        <a:bodyPr/>
        <a:lstStyle/>
        <a:p>
          <a:pPr rtl="0"/>
          <a:r>
            <a:rPr lang="zh-TW" altLang="en-US" sz="2800" b="1" dirty="0" smtClean="0">
              <a:latin typeface="標楷體" panose="03000509000000000000" pitchFamily="65" charset="-120"/>
              <a:ea typeface="標楷體" panose="03000509000000000000" pitchFamily="65" charset="-120"/>
            </a:rPr>
            <a:t>敏感度不夠</a:t>
          </a:r>
          <a:endParaRPr lang="zh-TW" altLang="en-US" sz="2800" b="1" dirty="0">
            <a:latin typeface="標楷體" panose="03000509000000000000" pitchFamily="65" charset="-120"/>
            <a:ea typeface="標楷體" panose="03000509000000000000" pitchFamily="65" charset="-120"/>
          </a:endParaRPr>
        </a:p>
      </dgm:t>
    </dgm:pt>
    <dgm:pt modelId="{21AFB908-A777-4A93-8AE3-DEC35B0EC979}" type="parTrans" cxnId="{D9FDD863-87AB-4205-AABF-BF31B203435C}">
      <dgm:prSet/>
      <dgm:spPr/>
      <dgm:t>
        <a:bodyPr/>
        <a:lstStyle/>
        <a:p>
          <a:endParaRPr lang="zh-TW" altLang="en-US"/>
        </a:p>
      </dgm:t>
    </dgm:pt>
    <dgm:pt modelId="{9FA015AF-0B95-4B64-9FCB-F1B1DD465687}" type="sibTrans" cxnId="{D9FDD863-87AB-4205-AABF-BF31B203435C}">
      <dgm:prSet/>
      <dgm:spPr/>
      <dgm:t>
        <a:bodyPr/>
        <a:lstStyle/>
        <a:p>
          <a:endParaRPr lang="zh-TW" altLang="en-US"/>
        </a:p>
      </dgm:t>
    </dgm:pt>
    <dgm:pt modelId="{41B9D0EF-295C-4995-B37C-EB72BA1FA54E}">
      <dgm:prSet custT="1"/>
      <dgm:spPr/>
      <dgm:t>
        <a:bodyPr/>
        <a:lstStyle/>
        <a:p>
          <a:pPr rtl="0"/>
          <a:r>
            <a:rPr lang="zh-TW" sz="2800" b="1" dirty="0" smtClean="0">
              <a:latin typeface="標楷體" panose="03000509000000000000" pitchFamily="65" charset="-120"/>
              <a:ea typeface="標楷體" panose="03000509000000000000" pitchFamily="65" charset="-120"/>
            </a:rPr>
            <a:t>依據教師本位非受害者立場</a:t>
          </a:r>
          <a:endParaRPr lang="zh-TW" altLang="en-US" sz="2800" b="1" dirty="0">
            <a:latin typeface="標楷體" panose="03000509000000000000" pitchFamily="65" charset="-120"/>
            <a:ea typeface="標楷體" panose="03000509000000000000" pitchFamily="65" charset="-120"/>
          </a:endParaRPr>
        </a:p>
      </dgm:t>
    </dgm:pt>
    <dgm:pt modelId="{5F1590B5-BBEC-4B85-AE88-2CE891866E2A}" type="parTrans" cxnId="{F4E19FD1-CD0C-4864-9196-965D75B28ED9}">
      <dgm:prSet/>
      <dgm:spPr/>
      <dgm:t>
        <a:bodyPr/>
        <a:lstStyle/>
        <a:p>
          <a:endParaRPr lang="zh-TW" altLang="en-US"/>
        </a:p>
      </dgm:t>
    </dgm:pt>
    <dgm:pt modelId="{25F2C99F-606F-43FA-BDD0-19D5AD395346}" type="sibTrans" cxnId="{F4E19FD1-CD0C-4864-9196-965D75B28ED9}">
      <dgm:prSet/>
      <dgm:spPr/>
      <dgm:t>
        <a:bodyPr/>
        <a:lstStyle/>
        <a:p>
          <a:endParaRPr lang="zh-TW" altLang="en-US"/>
        </a:p>
      </dgm:t>
    </dgm:pt>
    <dgm:pt modelId="{184C4406-4FEE-4744-9311-CD76110B938E}">
      <dgm:prSet custT="1"/>
      <dgm:spPr/>
      <dgm:t>
        <a:bodyPr/>
        <a:lstStyle/>
        <a:p>
          <a:pPr rtl="0"/>
          <a:r>
            <a:rPr lang="zh-TW" sz="2800" b="1" dirty="0" smtClean="0">
              <a:latin typeface="標楷體" panose="03000509000000000000" pitchFamily="65" charset="-120"/>
              <a:ea typeface="標楷體" panose="03000509000000000000" pitchFamily="65" charset="-120"/>
            </a:rPr>
            <a:t>相關處理流程不熟悉</a:t>
          </a:r>
          <a:endParaRPr lang="zh-TW" altLang="en-US" sz="2800" b="1" dirty="0">
            <a:latin typeface="標楷體" panose="03000509000000000000" pitchFamily="65" charset="-120"/>
            <a:ea typeface="標楷體" panose="03000509000000000000" pitchFamily="65" charset="-120"/>
          </a:endParaRPr>
        </a:p>
      </dgm:t>
    </dgm:pt>
    <dgm:pt modelId="{DCF09B81-7527-47FB-8101-5D8CE2E5D2F1}" type="parTrans" cxnId="{277875A7-80EA-41A7-8FD5-19622BC9F307}">
      <dgm:prSet/>
      <dgm:spPr/>
      <dgm:t>
        <a:bodyPr/>
        <a:lstStyle/>
        <a:p>
          <a:endParaRPr lang="zh-TW" altLang="en-US"/>
        </a:p>
      </dgm:t>
    </dgm:pt>
    <dgm:pt modelId="{7D4B8F20-B91C-49F3-A053-9F3B8D857132}" type="sibTrans" cxnId="{277875A7-80EA-41A7-8FD5-19622BC9F307}">
      <dgm:prSet/>
      <dgm:spPr/>
      <dgm:t>
        <a:bodyPr/>
        <a:lstStyle/>
        <a:p>
          <a:endParaRPr lang="zh-TW" altLang="en-US"/>
        </a:p>
      </dgm:t>
    </dgm:pt>
    <dgm:pt modelId="{26E0C597-E7B8-4B19-A773-893D195971C8}">
      <dgm:prSet custT="1"/>
      <dgm:spPr/>
      <dgm:t>
        <a:bodyPr/>
        <a:lstStyle/>
        <a:p>
          <a:pPr rtl="0"/>
          <a:r>
            <a:rPr lang="zh-TW" sz="2800" b="1" dirty="0" smtClean="0">
              <a:latin typeface="標楷體" panose="03000509000000000000" pitchFamily="65" charset="-120"/>
              <a:ea typeface="標楷體" panose="03000509000000000000" pitchFamily="65" charset="-120"/>
            </a:rPr>
            <a:t>逃避處理</a:t>
          </a:r>
          <a:endParaRPr lang="zh-TW" altLang="en-US" sz="2800" b="1" dirty="0">
            <a:latin typeface="標楷體" panose="03000509000000000000" pitchFamily="65" charset="-120"/>
            <a:ea typeface="標楷體" panose="03000509000000000000" pitchFamily="65" charset="-120"/>
          </a:endParaRPr>
        </a:p>
      </dgm:t>
    </dgm:pt>
    <dgm:pt modelId="{AD975653-6CA6-43AF-B0A1-BA2051F28B0E}" type="parTrans" cxnId="{55EE9B71-6E3E-4629-8563-2C8CFCF599F1}">
      <dgm:prSet/>
      <dgm:spPr/>
      <dgm:t>
        <a:bodyPr/>
        <a:lstStyle/>
        <a:p>
          <a:endParaRPr lang="zh-TW" altLang="en-US"/>
        </a:p>
      </dgm:t>
    </dgm:pt>
    <dgm:pt modelId="{71231B33-ECED-4F5E-BF30-FC9D1312A602}" type="sibTrans" cxnId="{55EE9B71-6E3E-4629-8563-2C8CFCF599F1}">
      <dgm:prSet/>
      <dgm:spPr/>
      <dgm:t>
        <a:bodyPr/>
        <a:lstStyle/>
        <a:p>
          <a:endParaRPr lang="zh-TW" altLang="en-US"/>
        </a:p>
      </dgm:t>
    </dgm:pt>
    <dgm:pt modelId="{3DC7DF3E-9DA4-472C-A945-4AD525ECB18B}">
      <dgm:prSet custT="1"/>
      <dgm:spPr/>
      <dgm:t>
        <a:bodyPr/>
        <a:lstStyle/>
        <a:p>
          <a:pPr rtl="0"/>
          <a:r>
            <a:rPr lang="zh-TW" sz="2800" b="1" dirty="0" smtClean="0">
              <a:latin typeface="標楷體" panose="03000509000000000000" pitchFamily="65" charset="-120"/>
              <a:ea typeface="標楷體" panose="03000509000000000000" pitchFamily="65" charset="-120"/>
            </a:rPr>
            <a:t>被害者轉成加害者</a:t>
          </a:r>
          <a:endParaRPr lang="zh-TW" altLang="en-US" sz="2800" b="1" dirty="0">
            <a:latin typeface="標楷體" panose="03000509000000000000" pitchFamily="65" charset="-120"/>
            <a:ea typeface="標楷體" panose="03000509000000000000" pitchFamily="65" charset="-120"/>
          </a:endParaRPr>
        </a:p>
      </dgm:t>
    </dgm:pt>
    <dgm:pt modelId="{9701C3FE-34BD-48B9-9673-B4F751CF1BCE}" type="parTrans" cxnId="{9894F321-720C-4973-8EF1-D2684A22EB94}">
      <dgm:prSet/>
      <dgm:spPr/>
      <dgm:t>
        <a:bodyPr/>
        <a:lstStyle/>
        <a:p>
          <a:endParaRPr lang="zh-TW" altLang="en-US"/>
        </a:p>
      </dgm:t>
    </dgm:pt>
    <dgm:pt modelId="{9B732088-BACD-466F-B79B-4A374FA6E74D}" type="sibTrans" cxnId="{9894F321-720C-4973-8EF1-D2684A22EB94}">
      <dgm:prSet/>
      <dgm:spPr/>
      <dgm:t>
        <a:bodyPr/>
        <a:lstStyle/>
        <a:p>
          <a:endParaRPr lang="zh-TW" altLang="en-US"/>
        </a:p>
      </dgm:t>
    </dgm:pt>
    <dgm:pt modelId="{6F5B6673-A74E-47BB-ADDE-449417F0D27B}" type="pres">
      <dgm:prSet presAssocID="{E6977B7B-0BFA-4D86-86F4-C8661E48578B}" presName="diagram" presStyleCnt="0">
        <dgm:presLayoutVars>
          <dgm:dir/>
          <dgm:resizeHandles val="exact"/>
        </dgm:presLayoutVars>
      </dgm:prSet>
      <dgm:spPr/>
      <dgm:t>
        <a:bodyPr/>
        <a:lstStyle/>
        <a:p>
          <a:endParaRPr lang="zh-TW" altLang="en-US"/>
        </a:p>
      </dgm:t>
    </dgm:pt>
    <dgm:pt modelId="{98F18449-E833-493A-8D1F-7064328F77EA}" type="pres">
      <dgm:prSet presAssocID="{D7AC596A-706F-40DE-BBDA-7DFC6DDDA1D9}" presName="node" presStyleLbl="node1" presStyleIdx="0" presStyleCnt="6">
        <dgm:presLayoutVars>
          <dgm:bulletEnabled val="1"/>
        </dgm:presLayoutVars>
      </dgm:prSet>
      <dgm:spPr/>
      <dgm:t>
        <a:bodyPr/>
        <a:lstStyle/>
        <a:p>
          <a:endParaRPr lang="zh-TW" altLang="en-US"/>
        </a:p>
      </dgm:t>
    </dgm:pt>
    <dgm:pt modelId="{4518B78C-86BF-431E-A0E8-C7EE4FF6C361}" type="pres">
      <dgm:prSet presAssocID="{10A363F2-4DA9-4779-9BAC-738385598B63}" presName="sibTrans" presStyleLbl="sibTrans2D1" presStyleIdx="0" presStyleCnt="5"/>
      <dgm:spPr/>
      <dgm:t>
        <a:bodyPr/>
        <a:lstStyle/>
        <a:p>
          <a:endParaRPr lang="zh-TW" altLang="en-US"/>
        </a:p>
      </dgm:t>
    </dgm:pt>
    <dgm:pt modelId="{6D0D932E-CE0E-4D92-BFEF-E00D03A75FA8}" type="pres">
      <dgm:prSet presAssocID="{10A363F2-4DA9-4779-9BAC-738385598B63}" presName="connectorText" presStyleLbl="sibTrans2D1" presStyleIdx="0" presStyleCnt="5"/>
      <dgm:spPr/>
      <dgm:t>
        <a:bodyPr/>
        <a:lstStyle/>
        <a:p>
          <a:endParaRPr lang="zh-TW" altLang="en-US"/>
        </a:p>
      </dgm:t>
    </dgm:pt>
    <dgm:pt modelId="{BCE9C70D-6F80-4D01-93D6-3207F1E3F790}" type="pres">
      <dgm:prSet presAssocID="{F8561C96-7737-4529-A124-B9191102573A}" presName="node" presStyleLbl="node1" presStyleIdx="1" presStyleCnt="6">
        <dgm:presLayoutVars>
          <dgm:bulletEnabled val="1"/>
        </dgm:presLayoutVars>
      </dgm:prSet>
      <dgm:spPr/>
      <dgm:t>
        <a:bodyPr/>
        <a:lstStyle/>
        <a:p>
          <a:endParaRPr lang="zh-TW" altLang="en-US"/>
        </a:p>
      </dgm:t>
    </dgm:pt>
    <dgm:pt modelId="{2A8E9567-EE09-40D1-8031-462170B0F8E9}" type="pres">
      <dgm:prSet presAssocID="{9FA015AF-0B95-4B64-9FCB-F1B1DD465687}" presName="sibTrans" presStyleLbl="sibTrans2D1" presStyleIdx="1" presStyleCnt="5"/>
      <dgm:spPr/>
      <dgm:t>
        <a:bodyPr/>
        <a:lstStyle/>
        <a:p>
          <a:endParaRPr lang="zh-TW" altLang="en-US"/>
        </a:p>
      </dgm:t>
    </dgm:pt>
    <dgm:pt modelId="{AF80DE56-2424-44C1-8A03-61D481C49A6D}" type="pres">
      <dgm:prSet presAssocID="{9FA015AF-0B95-4B64-9FCB-F1B1DD465687}" presName="connectorText" presStyleLbl="sibTrans2D1" presStyleIdx="1" presStyleCnt="5"/>
      <dgm:spPr/>
      <dgm:t>
        <a:bodyPr/>
        <a:lstStyle/>
        <a:p>
          <a:endParaRPr lang="zh-TW" altLang="en-US"/>
        </a:p>
      </dgm:t>
    </dgm:pt>
    <dgm:pt modelId="{2B66810E-2E1E-4BC1-A16C-CF146A15EB11}" type="pres">
      <dgm:prSet presAssocID="{41B9D0EF-295C-4995-B37C-EB72BA1FA54E}" presName="node" presStyleLbl="node1" presStyleIdx="2" presStyleCnt="6">
        <dgm:presLayoutVars>
          <dgm:bulletEnabled val="1"/>
        </dgm:presLayoutVars>
      </dgm:prSet>
      <dgm:spPr/>
      <dgm:t>
        <a:bodyPr/>
        <a:lstStyle/>
        <a:p>
          <a:endParaRPr lang="zh-TW" altLang="en-US"/>
        </a:p>
      </dgm:t>
    </dgm:pt>
    <dgm:pt modelId="{6E4720B2-D470-4F8C-898F-4EF31A1E679D}" type="pres">
      <dgm:prSet presAssocID="{25F2C99F-606F-43FA-BDD0-19D5AD395346}" presName="sibTrans" presStyleLbl="sibTrans2D1" presStyleIdx="2" presStyleCnt="5"/>
      <dgm:spPr/>
      <dgm:t>
        <a:bodyPr/>
        <a:lstStyle/>
        <a:p>
          <a:endParaRPr lang="zh-TW" altLang="en-US"/>
        </a:p>
      </dgm:t>
    </dgm:pt>
    <dgm:pt modelId="{97AD135F-2EEE-4894-AE8B-A534F25B7C60}" type="pres">
      <dgm:prSet presAssocID="{25F2C99F-606F-43FA-BDD0-19D5AD395346}" presName="connectorText" presStyleLbl="sibTrans2D1" presStyleIdx="2" presStyleCnt="5"/>
      <dgm:spPr/>
      <dgm:t>
        <a:bodyPr/>
        <a:lstStyle/>
        <a:p>
          <a:endParaRPr lang="zh-TW" altLang="en-US"/>
        </a:p>
      </dgm:t>
    </dgm:pt>
    <dgm:pt modelId="{D0C78455-415C-4165-A1E5-872E592B714E}" type="pres">
      <dgm:prSet presAssocID="{184C4406-4FEE-4744-9311-CD76110B938E}" presName="node" presStyleLbl="node1" presStyleIdx="3" presStyleCnt="6">
        <dgm:presLayoutVars>
          <dgm:bulletEnabled val="1"/>
        </dgm:presLayoutVars>
      </dgm:prSet>
      <dgm:spPr/>
      <dgm:t>
        <a:bodyPr/>
        <a:lstStyle/>
        <a:p>
          <a:endParaRPr lang="zh-TW" altLang="en-US"/>
        </a:p>
      </dgm:t>
    </dgm:pt>
    <dgm:pt modelId="{68F9A228-C380-4F42-886A-6054069792BB}" type="pres">
      <dgm:prSet presAssocID="{7D4B8F20-B91C-49F3-A053-9F3B8D857132}" presName="sibTrans" presStyleLbl="sibTrans2D1" presStyleIdx="3" presStyleCnt="5"/>
      <dgm:spPr/>
      <dgm:t>
        <a:bodyPr/>
        <a:lstStyle/>
        <a:p>
          <a:endParaRPr lang="zh-TW" altLang="en-US"/>
        </a:p>
      </dgm:t>
    </dgm:pt>
    <dgm:pt modelId="{DD78CF35-E99E-41BE-8DF8-E55068117251}" type="pres">
      <dgm:prSet presAssocID="{7D4B8F20-B91C-49F3-A053-9F3B8D857132}" presName="connectorText" presStyleLbl="sibTrans2D1" presStyleIdx="3" presStyleCnt="5"/>
      <dgm:spPr/>
      <dgm:t>
        <a:bodyPr/>
        <a:lstStyle/>
        <a:p>
          <a:endParaRPr lang="zh-TW" altLang="en-US"/>
        </a:p>
      </dgm:t>
    </dgm:pt>
    <dgm:pt modelId="{F1C3061F-136F-4DCA-829D-730C4CABD701}" type="pres">
      <dgm:prSet presAssocID="{26E0C597-E7B8-4B19-A773-893D195971C8}" presName="node" presStyleLbl="node1" presStyleIdx="4" presStyleCnt="6">
        <dgm:presLayoutVars>
          <dgm:bulletEnabled val="1"/>
        </dgm:presLayoutVars>
      </dgm:prSet>
      <dgm:spPr/>
      <dgm:t>
        <a:bodyPr/>
        <a:lstStyle/>
        <a:p>
          <a:endParaRPr lang="zh-TW" altLang="en-US"/>
        </a:p>
      </dgm:t>
    </dgm:pt>
    <dgm:pt modelId="{DB35E70C-2D23-4AC3-8FF2-21397B8D2448}" type="pres">
      <dgm:prSet presAssocID="{71231B33-ECED-4F5E-BF30-FC9D1312A602}" presName="sibTrans" presStyleLbl="sibTrans2D1" presStyleIdx="4" presStyleCnt="5"/>
      <dgm:spPr/>
      <dgm:t>
        <a:bodyPr/>
        <a:lstStyle/>
        <a:p>
          <a:endParaRPr lang="zh-TW" altLang="en-US"/>
        </a:p>
      </dgm:t>
    </dgm:pt>
    <dgm:pt modelId="{B7D51406-E17E-43D0-B3F2-F20AFC7B0A34}" type="pres">
      <dgm:prSet presAssocID="{71231B33-ECED-4F5E-BF30-FC9D1312A602}" presName="connectorText" presStyleLbl="sibTrans2D1" presStyleIdx="4" presStyleCnt="5"/>
      <dgm:spPr/>
      <dgm:t>
        <a:bodyPr/>
        <a:lstStyle/>
        <a:p>
          <a:endParaRPr lang="zh-TW" altLang="en-US"/>
        </a:p>
      </dgm:t>
    </dgm:pt>
    <dgm:pt modelId="{AEC5F445-E9BD-46C1-BB9C-E1F911296F58}" type="pres">
      <dgm:prSet presAssocID="{3DC7DF3E-9DA4-472C-A945-4AD525ECB18B}" presName="node" presStyleLbl="node1" presStyleIdx="5" presStyleCnt="6">
        <dgm:presLayoutVars>
          <dgm:bulletEnabled val="1"/>
        </dgm:presLayoutVars>
      </dgm:prSet>
      <dgm:spPr/>
      <dgm:t>
        <a:bodyPr/>
        <a:lstStyle/>
        <a:p>
          <a:endParaRPr lang="zh-TW" altLang="en-US"/>
        </a:p>
      </dgm:t>
    </dgm:pt>
  </dgm:ptLst>
  <dgm:cxnLst>
    <dgm:cxn modelId="{C5DE07CE-9AFA-4176-B09F-AF5F277C47B5}" type="presOf" srcId="{41B9D0EF-295C-4995-B37C-EB72BA1FA54E}" destId="{2B66810E-2E1E-4BC1-A16C-CF146A15EB11}" srcOrd="0" destOrd="0" presId="urn:microsoft.com/office/officeart/2005/8/layout/process5"/>
    <dgm:cxn modelId="{06BDAF03-1FA0-4E8B-8A23-9537EB5E7C84}" type="presOf" srcId="{7D4B8F20-B91C-49F3-A053-9F3B8D857132}" destId="{DD78CF35-E99E-41BE-8DF8-E55068117251}" srcOrd="1" destOrd="0" presId="urn:microsoft.com/office/officeart/2005/8/layout/process5"/>
    <dgm:cxn modelId="{5C6E7658-A224-4899-BF5C-F4FEEDA3AB17}" type="presOf" srcId="{F8561C96-7737-4529-A124-B9191102573A}" destId="{BCE9C70D-6F80-4D01-93D6-3207F1E3F790}" srcOrd="0" destOrd="0" presId="urn:microsoft.com/office/officeart/2005/8/layout/process5"/>
    <dgm:cxn modelId="{6E3B38C0-AC40-4BEE-9117-23973F73F636}" type="presOf" srcId="{71231B33-ECED-4F5E-BF30-FC9D1312A602}" destId="{DB35E70C-2D23-4AC3-8FF2-21397B8D2448}" srcOrd="0" destOrd="0" presId="urn:microsoft.com/office/officeart/2005/8/layout/process5"/>
    <dgm:cxn modelId="{55EE9B71-6E3E-4629-8563-2C8CFCF599F1}" srcId="{E6977B7B-0BFA-4D86-86F4-C8661E48578B}" destId="{26E0C597-E7B8-4B19-A773-893D195971C8}" srcOrd="4" destOrd="0" parTransId="{AD975653-6CA6-43AF-B0A1-BA2051F28B0E}" sibTransId="{71231B33-ECED-4F5E-BF30-FC9D1312A602}"/>
    <dgm:cxn modelId="{3798D810-1B3C-4D0D-85FD-7903509C9353}" type="presOf" srcId="{D7AC596A-706F-40DE-BBDA-7DFC6DDDA1D9}" destId="{98F18449-E833-493A-8D1F-7064328F77EA}" srcOrd="0" destOrd="0" presId="urn:microsoft.com/office/officeart/2005/8/layout/process5"/>
    <dgm:cxn modelId="{DC5EB392-42A9-4FDE-9E02-03536F695D62}" type="presOf" srcId="{9FA015AF-0B95-4B64-9FCB-F1B1DD465687}" destId="{2A8E9567-EE09-40D1-8031-462170B0F8E9}" srcOrd="0" destOrd="0" presId="urn:microsoft.com/office/officeart/2005/8/layout/process5"/>
    <dgm:cxn modelId="{9894F321-720C-4973-8EF1-D2684A22EB94}" srcId="{E6977B7B-0BFA-4D86-86F4-C8661E48578B}" destId="{3DC7DF3E-9DA4-472C-A945-4AD525ECB18B}" srcOrd="5" destOrd="0" parTransId="{9701C3FE-34BD-48B9-9673-B4F751CF1BCE}" sibTransId="{9B732088-BACD-466F-B79B-4A374FA6E74D}"/>
    <dgm:cxn modelId="{0E4AB2D0-6999-40CD-BDDE-017BFB8EB1F6}" type="presOf" srcId="{3DC7DF3E-9DA4-472C-A945-4AD525ECB18B}" destId="{AEC5F445-E9BD-46C1-BB9C-E1F911296F58}" srcOrd="0" destOrd="0" presId="urn:microsoft.com/office/officeart/2005/8/layout/process5"/>
    <dgm:cxn modelId="{D4131F4C-A9FC-4CFC-9383-222DCFCD0B2F}" type="presOf" srcId="{7D4B8F20-B91C-49F3-A053-9F3B8D857132}" destId="{68F9A228-C380-4F42-886A-6054069792BB}" srcOrd="0" destOrd="0" presId="urn:microsoft.com/office/officeart/2005/8/layout/process5"/>
    <dgm:cxn modelId="{277875A7-80EA-41A7-8FD5-19622BC9F307}" srcId="{E6977B7B-0BFA-4D86-86F4-C8661E48578B}" destId="{184C4406-4FEE-4744-9311-CD76110B938E}" srcOrd="3" destOrd="0" parTransId="{DCF09B81-7527-47FB-8101-5D8CE2E5D2F1}" sibTransId="{7D4B8F20-B91C-49F3-A053-9F3B8D857132}"/>
    <dgm:cxn modelId="{44D6BE46-6C0D-4181-80A3-5B54061DA29F}" type="presOf" srcId="{9FA015AF-0B95-4B64-9FCB-F1B1DD465687}" destId="{AF80DE56-2424-44C1-8A03-61D481C49A6D}" srcOrd="1" destOrd="0" presId="urn:microsoft.com/office/officeart/2005/8/layout/process5"/>
    <dgm:cxn modelId="{0FFB6DCC-6CD4-4C82-B050-020E74DE7A22}" type="presOf" srcId="{10A363F2-4DA9-4779-9BAC-738385598B63}" destId="{4518B78C-86BF-431E-A0E8-C7EE4FF6C361}" srcOrd="0" destOrd="0" presId="urn:microsoft.com/office/officeart/2005/8/layout/process5"/>
    <dgm:cxn modelId="{9679FC15-DF94-43D7-B629-D34D8580B6D4}" type="presOf" srcId="{25F2C99F-606F-43FA-BDD0-19D5AD395346}" destId="{6E4720B2-D470-4F8C-898F-4EF31A1E679D}" srcOrd="0" destOrd="0" presId="urn:microsoft.com/office/officeart/2005/8/layout/process5"/>
    <dgm:cxn modelId="{10D8FC56-98C9-4ED0-A10B-80718571B7F0}" srcId="{E6977B7B-0BFA-4D86-86F4-C8661E48578B}" destId="{D7AC596A-706F-40DE-BBDA-7DFC6DDDA1D9}" srcOrd="0" destOrd="0" parTransId="{554F118C-C1AF-46FC-B0B5-C9B6DB837A29}" sibTransId="{10A363F2-4DA9-4779-9BAC-738385598B63}"/>
    <dgm:cxn modelId="{929F7CE9-F62D-4663-A251-942BEA9C70E8}" type="presOf" srcId="{184C4406-4FEE-4744-9311-CD76110B938E}" destId="{D0C78455-415C-4165-A1E5-872E592B714E}" srcOrd="0" destOrd="0" presId="urn:microsoft.com/office/officeart/2005/8/layout/process5"/>
    <dgm:cxn modelId="{D9FDD863-87AB-4205-AABF-BF31B203435C}" srcId="{E6977B7B-0BFA-4D86-86F4-C8661E48578B}" destId="{F8561C96-7737-4529-A124-B9191102573A}" srcOrd="1" destOrd="0" parTransId="{21AFB908-A777-4A93-8AE3-DEC35B0EC979}" sibTransId="{9FA015AF-0B95-4B64-9FCB-F1B1DD465687}"/>
    <dgm:cxn modelId="{F4E19FD1-CD0C-4864-9196-965D75B28ED9}" srcId="{E6977B7B-0BFA-4D86-86F4-C8661E48578B}" destId="{41B9D0EF-295C-4995-B37C-EB72BA1FA54E}" srcOrd="2" destOrd="0" parTransId="{5F1590B5-BBEC-4B85-AE88-2CE891866E2A}" sibTransId="{25F2C99F-606F-43FA-BDD0-19D5AD395346}"/>
    <dgm:cxn modelId="{25348797-5C26-4764-9E4C-F73B9A549425}" type="presOf" srcId="{71231B33-ECED-4F5E-BF30-FC9D1312A602}" destId="{B7D51406-E17E-43D0-B3F2-F20AFC7B0A34}" srcOrd="1" destOrd="0" presId="urn:microsoft.com/office/officeart/2005/8/layout/process5"/>
    <dgm:cxn modelId="{8FE7E75F-2083-441C-B727-E4E9CEB2D547}" type="presOf" srcId="{25F2C99F-606F-43FA-BDD0-19D5AD395346}" destId="{97AD135F-2EEE-4894-AE8B-A534F25B7C60}" srcOrd="1" destOrd="0" presId="urn:microsoft.com/office/officeart/2005/8/layout/process5"/>
    <dgm:cxn modelId="{E5857B06-D083-4E41-8D00-8950AD168D12}" type="presOf" srcId="{26E0C597-E7B8-4B19-A773-893D195971C8}" destId="{F1C3061F-136F-4DCA-829D-730C4CABD701}" srcOrd="0" destOrd="0" presId="urn:microsoft.com/office/officeart/2005/8/layout/process5"/>
    <dgm:cxn modelId="{67B59809-B978-4C27-A64F-B00CF53AD05F}" type="presOf" srcId="{10A363F2-4DA9-4779-9BAC-738385598B63}" destId="{6D0D932E-CE0E-4D92-BFEF-E00D03A75FA8}" srcOrd="1" destOrd="0" presId="urn:microsoft.com/office/officeart/2005/8/layout/process5"/>
    <dgm:cxn modelId="{99BC6A76-C3A0-4B2D-ABC3-B4121B714723}" type="presOf" srcId="{E6977B7B-0BFA-4D86-86F4-C8661E48578B}" destId="{6F5B6673-A74E-47BB-ADDE-449417F0D27B}" srcOrd="0" destOrd="0" presId="urn:microsoft.com/office/officeart/2005/8/layout/process5"/>
    <dgm:cxn modelId="{6A2BFE48-0F6A-48CE-A602-2D16CBF550AE}" type="presParOf" srcId="{6F5B6673-A74E-47BB-ADDE-449417F0D27B}" destId="{98F18449-E833-493A-8D1F-7064328F77EA}" srcOrd="0" destOrd="0" presId="urn:microsoft.com/office/officeart/2005/8/layout/process5"/>
    <dgm:cxn modelId="{5F8EFFF9-E5ED-403B-A511-FCEA8657690B}" type="presParOf" srcId="{6F5B6673-A74E-47BB-ADDE-449417F0D27B}" destId="{4518B78C-86BF-431E-A0E8-C7EE4FF6C361}" srcOrd="1" destOrd="0" presId="urn:microsoft.com/office/officeart/2005/8/layout/process5"/>
    <dgm:cxn modelId="{C5A02F4C-542E-4E19-8C5A-D1889627A263}" type="presParOf" srcId="{4518B78C-86BF-431E-A0E8-C7EE4FF6C361}" destId="{6D0D932E-CE0E-4D92-BFEF-E00D03A75FA8}" srcOrd="0" destOrd="0" presId="urn:microsoft.com/office/officeart/2005/8/layout/process5"/>
    <dgm:cxn modelId="{54A68145-0561-488C-A7D0-2B1E76E0185A}" type="presParOf" srcId="{6F5B6673-A74E-47BB-ADDE-449417F0D27B}" destId="{BCE9C70D-6F80-4D01-93D6-3207F1E3F790}" srcOrd="2" destOrd="0" presId="urn:microsoft.com/office/officeart/2005/8/layout/process5"/>
    <dgm:cxn modelId="{3C4E64AF-880A-4707-9667-2186BE31616D}" type="presParOf" srcId="{6F5B6673-A74E-47BB-ADDE-449417F0D27B}" destId="{2A8E9567-EE09-40D1-8031-462170B0F8E9}" srcOrd="3" destOrd="0" presId="urn:microsoft.com/office/officeart/2005/8/layout/process5"/>
    <dgm:cxn modelId="{E7B6675F-E7DB-4636-A0B9-487180B3AADB}" type="presParOf" srcId="{2A8E9567-EE09-40D1-8031-462170B0F8E9}" destId="{AF80DE56-2424-44C1-8A03-61D481C49A6D}" srcOrd="0" destOrd="0" presId="urn:microsoft.com/office/officeart/2005/8/layout/process5"/>
    <dgm:cxn modelId="{4693C032-8089-4FBC-AA57-B33A4FC49FC8}" type="presParOf" srcId="{6F5B6673-A74E-47BB-ADDE-449417F0D27B}" destId="{2B66810E-2E1E-4BC1-A16C-CF146A15EB11}" srcOrd="4" destOrd="0" presId="urn:microsoft.com/office/officeart/2005/8/layout/process5"/>
    <dgm:cxn modelId="{792C860B-2500-4B0F-A18E-E2C0F301F249}" type="presParOf" srcId="{6F5B6673-A74E-47BB-ADDE-449417F0D27B}" destId="{6E4720B2-D470-4F8C-898F-4EF31A1E679D}" srcOrd="5" destOrd="0" presId="urn:microsoft.com/office/officeart/2005/8/layout/process5"/>
    <dgm:cxn modelId="{2F11B915-A3A4-4E54-B007-AB4C449EDC48}" type="presParOf" srcId="{6E4720B2-D470-4F8C-898F-4EF31A1E679D}" destId="{97AD135F-2EEE-4894-AE8B-A534F25B7C60}" srcOrd="0" destOrd="0" presId="urn:microsoft.com/office/officeart/2005/8/layout/process5"/>
    <dgm:cxn modelId="{C6803261-FAAF-4CA4-B9A2-91E1D0ACBF66}" type="presParOf" srcId="{6F5B6673-A74E-47BB-ADDE-449417F0D27B}" destId="{D0C78455-415C-4165-A1E5-872E592B714E}" srcOrd="6" destOrd="0" presId="urn:microsoft.com/office/officeart/2005/8/layout/process5"/>
    <dgm:cxn modelId="{F96BB943-CF51-46FF-B5BB-625F8FE4A48C}" type="presParOf" srcId="{6F5B6673-A74E-47BB-ADDE-449417F0D27B}" destId="{68F9A228-C380-4F42-886A-6054069792BB}" srcOrd="7" destOrd="0" presId="urn:microsoft.com/office/officeart/2005/8/layout/process5"/>
    <dgm:cxn modelId="{4E4B2F05-A1D1-47BB-9E55-A4BC25D0A32D}" type="presParOf" srcId="{68F9A228-C380-4F42-886A-6054069792BB}" destId="{DD78CF35-E99E-41BE-8DF8-E55068117251}" srcOrd="0" destOrd="0" presId="urn:microsoft.com/office/officeart/2005/8/layout/process5"/>
    <dgm:cxn modelId="{665ABAE6-06E2-45BB-B9B7-3EE0454FE0F7}" type="presParOf" srcId="{6F5B6673-A74E-47BB-ADDE-449417F0D27B}" destId="{F1C3061F-136F-4DCA-829D-730C4CABD701}" srcOrd="8" destOrd="0" presId="urn:microsoft.com/office/officeart/2005/8/layout/process5"/>
    <dgm:cxn modelId="{51130B44-079C-48CE-8AE0-10F40D002597}" type="presParOf" srcId="{6F5B6673-A74E-47BB-ADDE-449417F0D27B}" destId="{DB35E70C-2D23-4AC3-8FF2-21397B8D2448}" srcOrd="9" destOrd="0" presId="urn:microsoft.com/office/officeart/2005/8/layout/process5"/>
    <dgm:cxn modelId="{0E135157-0047-42E3-9951-2E590B657101}" type="presParOf" srcId="{DB35E70C-2D23-4AC3-8FF2-21397B8D2448}" destId="{B7D51406-E17E-43D0-B3F2-F20AFC7B0A34}" srcOrd="0" destOrd="0" presId="urn:microsoft.com/office/officeart/2005/8/layout/process5"/>
    <dgm:cxn modelId="{4CD1C3C8-9D13-4962-9CE2-9AA5CB8B0A0E}" type="presParOf" srcId="{6F5B6673-A74E-47BB-ADDE-449417F0D27B}" destId="{AEC5F445-E9BD-46C1-BB9C-E1F911296F58}"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16CCCD-7C89-4A0E-950B-08269865028C}" type="doc">
      <dgm:prSet loTypeId="urn:microsoft.com/office/officeart/2005/8/layout/target3" loCatId="list" qsTypeId="urn:microsoft.com/office/officeart/2005/8/quickstyle/simple1#2" qsCatId="simple" csTypeId="urn:microsoft.com/office/officeart/2005/8/colors/accent4_3" csCatId="accent4" phldr="1"/>
      <dgm:spPr/>
      <dgm:t>
        <a:bodyPr/>
        <a:lstStyle/>
        <a:p>
          <a:endParaRPr lang="zh-TW" altLang="en-US"/>
        </a:p>
      </dgm:t>
    </dgm:pt>
    <dgm:pt modelId="{E578589E-C163-4857-8066-ABC252B10D47}">
      <dgm:prSet phldrT="[文字]"/>
      <dgm:spPr>
        <a:xfrm>
          <a:off x="1713083" y="0"/>
          <a:ext cx="5984924" cy="3460760"/>
        </a:xfrm>
        <a:solidFill>
          <a:srgbClr val="FFFFFF">
            <a:alpha val="90000"/>
            <a:hueOff val="0"/>
            <a:satOff val="0"/>
            <a:lumOff val="0"/>
            <a:alphaOff val="0"/>
          </a:srgbClr>
        </a:solidFill>
        <a:ln w="25400" cap="flat" cmpd="sng" algn="ctr">
          <a:solidFill>
            <a:srgbClr val="005682">
              <a:shade val="80000"/>
              <a:hueOff val="0"/>
              <a:satOff val="0"/>
              <a:lumOff val="0"/>
              <a:alphaOff val="0"/>
            </a:srgbClr>
          </a:solidFill>
          <a:prstDash val="solid"/>
        </a:ln>
        <a:effectLst/>
      </dgm:spPr>
      <dgm:t>
        <a:bodyPr/>
        <a:lstStyle/>
        <a:p>
          <a:pPr algn="l"/>
          <a:r>
            <a:rPr lang="zh-TW" altLang="en-US" b="1" dirty="0" smtClean="0">
              <a:solidFill>
                <a:srgbClr val="006699">
                  <a:hueOff val="0"/>
                  <a:satOff val="0"/>
                  <a:lumOff val="0"/>
                  <a:alphaOff val="0"/>
                </a:srgbClr>
              </a:solidFill>
              <a:latin typeface="Constantia"/>
              <a:ea typeface="標楷體"/>
              <a:cs typeface="+mn-cs"/>
            </a:rPr>
            <a:t>性騷擾防治法</a:t>
          </a:r>
          <a:endParaRPr lang="zh-TW" altLang="en-US" b="1" dirty="0">
            <a:solidFill>
              <a:srgbClr val="006699">
                <a:hueOff val="0"/>
                <a:satOff val="0"/>
                <a:lumOff val="0"/>
                <a:alphaOff val="0"/>
              </a:srgbClr>
            </a:solidFill>
            <a:latin typeface="Constantia"/>
            <a:ea typeface="標楷體"/>
            <a:cs typeface="+mn-cs"/>
          </a:endParaRPr>
        </a:p>
      </dgm:t>
    </dgm:pt>
    <dgm:pt modelId="{C69FE7D1-BF6A-4397-9434-42D4EC8E4C9F}" type="parTrans" cxnId="{6BC23667-77D5-42A9-8FFA-89225C187A3E}">
      <dgm:prSet/>
      <dgm:spPr/>
      <dgm:t>
        <a:bodyPr/>
        <a:lstStyle/>
        <a:p>
          <a:endParaRPr lang="zh-TW" altLang="en-US"/>
        </a:p>
      </dgm:t>
    </dgm:pt>
    <dgm:pt modelId="{DE2F2D59-DECA-4E5A-8021-FC0D77ACAF96}" type="sibTrans" cxnId="{6BC23667-77D5-42A9-8FFA-89225C187A3E}">
      <dgm:prSet/>
      <dgm:spPr/>
      <dgm:t>
        <a:bodyPr/>
        <a:lstStyle/>
        <a:p>
          <a:endParaRPr lang="zh-TW" altLang="en-US"/>
        </a:p>
      </dgm:t>
    </dgm:pt>
    <dgm:pt modelId="{56EABE59-DECB-4231-A3FF-F07D40AADE37}">
      <dgm:prSet phldrT="[文字]" custT="1"/>
      <dgm:spPr>
        <a:xfrm>
          <a:off x="4722841" y="0"/>
          <a:ext cx="2992462" cy="1038230"/>
        </a:xfrm>
        <a:noFill/>
        <a:ln w="25400" cap="flat" cmpd="sng" algn="ctr">
          <a:noFill/>
          <a:prstDash val="solid"/>
        </a:ln>
        <a:effectLst/>
        <a:sp3d/>
      </dgm:spPr>
      <dgm:t>
        <a:bodyPr/>
        <a:lstStyle/>
        <a:p>
          <a:r>
            <a:rPr lang="zh-TW" altLang="en-US" sz="2400" b="1" dirty="0" smtClean="0">
              <a:solidFill>
                <a:srgbClr val="006699">
                  <a:hueOff val="0"/>
                  <a:satOff val="0"/>
                  <a:lumOff val="0"/>
                  <a:alphaOff val="0"/>
                </a:srgbClr>
              </a:solidFill>
              <a:latin typeface="Constantia"/>
              <a:ea typeface="標楷體"/>
              <a:cs typeface="+mn-cs"/>
            </a:rPr>
            <a:t>加害人雇主處理</a:t>
          </a:r>
          <a:endParaRPr lang="zh-TW" altLang="en-US" sz="2400" b="1" dirty="0">
            <a:solidFill>
              <a:srgbClr val="006699">
                <a:hueOff val="0"/>
                <a:satOff val="0"/>
                <a:lumOff val="0"/>
                <a:alphaOff val="0"/>
              </a:srgbClr>
            </a:solidFill>
            <a:latin typeface="Constantia"/>
            <a:ea typeface="標楷體"/>
            <a:cs typeface="+mn-cs"/>
          </a:endParaRPr>
        </a:p>
      </dgm:t>
    </dgm:pt>
    <dgm:pt modelId="{70D45682-3885-46C4-9517-01880B83954D}" type="parTrans" cxnId="{958ECA6F-9A19-4BC3-AFCB-7EB06524B1F1}">
      <dgm:prSet/>
      <dgm:spPr/>
      <dgm:t>
        <a:bodyPr/>
        <a:lstStyle/>
        <a:p>
          <a:endParaRPr lang="zh-TW" altLang="en-US"/>
        </a:p>
      </dgm:t>
    </dgm:pt>
    <dgm:pt modelId="{FBFA530A-9798-470F-B6F3-93C03D66862B}" type="sibTrans" cxnId="{958ECA6F-9A19-4BC3-AFCB-7EB06524B1F1}">
      <dgm:prSet/>
      <dgm:spPr/>
      <dgm:t>
        <a:bodyPr/>
        <a:lstStyle/>
        <a:p>
          <a:endParaRPr lang="zh-TW" altLang="en-US"/>
        </a:p>
      </dgm:t>
    </dgm:pt>
    <dgm:pt modelId="{26DD726D-FBA8-4328-A41F-FC136276C262}">
      <dgm:prSet phldrT="[文字]" custT="1"/>
      <dgm:spPr>
        <a:xfrm>
          <a:off x="4722841" y="0"/>
          <a:ext cx="2992462" cy="1038230"/>
        </a:xfrm>
        <a:noFill/>
        <a:ln w="25400" cap="flat" cmpd="sng" algn="ctr">
          <a:noFill/>
          <a:prstDash val="solid"/>
        </a:ln>
        <a:effectLst/>
        <a:sp3d/>
      </dgm:spPr>
      <dgm:t>
        <a:bodyPr/>
        <a:lstStyle/>
        <a:p>
          <a:r>
            <a:rPr lang="zh-TW" altLang="en-US" sz="2000" b="1" dirty="0" smtClean="0">
              <a:solidFill>
                <a:srgbClr val="006699">
                  <a:hueOff val="0"/>
                  <a:satOff val="0"/>
                  <a:lumOff val="0"/>
                  <a:alphaOff val="0"/>
                </a:srgbClr>
              </a:solidFill>
              <a:latin typeface="Constantia"/>
              <a:ea typeface="標楷體"/>
              <a:cs typeface="+mn-cs"/>
            </a:rPr>
            <a:t>二個月內得延長一個月</a:t>
          </a:r>
          <a:endParaRPr lang="zh-TW" altLang="en-US" sz="2000" b="1" dirty="0">
            <a:solidFill>
              <a:srgbClr val="006699">
                <a:hueOff val="0"/>
                <a:satOff val="0"/>
                <a:lumOff val="0"/>
                <a:alphaOff val="0"/>
              </a:srgbClr>
            </a:solidFill>
            <a:latin typeface="Constantia"/>
            <a:ea typeface="標楷體"/>
            <a:cs typeface="+mn-cs"/>
          </a:endParaRPr>
        </a:p>
      </dgm:t>
    </dgm:pt>
    <dgm:pt modelId="{1AA8FAB9-29C0-429C-8BF5-7ED889C6D0E0}" type="parTrans" cxnId="{D3BA6C55-0961-4086-883B-609E98D0CD73}">
      <dgm:prSet/>
      <dgm:spPr/>
      <dgm:t>
        <a:bodyPr/>
        <a:lstStyle/>
        <a:p>
          <a:endParaRPr lang="zh-TW" altLang="en-US"/>
        </a:p>
      </dgm:t>
    </dgm:pt>
    <dgm:pt modelId="{F4277BBF-0115-40DA-A1DC-1EC6814984DF}" type="sibTrans" cxnId="{D3BA6C55-0961-4086-883B-609E98D0CD73}">
      <dgm:prSet/>
      <dgm:spPr/>
      <dgm:t>
        <a:bodyPr/>
        <a:lstStyle/>
        <a:p>
          <a:endParaRPr lang="zh-TW" altLang="en-US"/>
        </a:p>
      </dgm:t>
    </dgm:pt>
    <dgm:pt modelId="{159586B6-CADE-4F1B-AB4D-67A96BB349DD}">
      <dgm:prSet phldrT="[文字]"/>
      <dgm:spPr>
        <a:xfrm>
          <a:off x="1730380" y="1038230"/>
          <a:ext cx="5984924" cy="2249491"/>
        </a:xfrm>
        <a:solidFill>
          <a:srgbClr val="FFFFFF">
            <a:alpha val="90000"/>
            <a:hueOff val="0"/>
            <a:satOff val="0"/>
            <a:lumOff val="0"/>
            <a:alphaOff val="0"/>
          </a:srgbClr>
        </a:solidFill>
        <a:ln w="25400" cap="flat" cmpd="sng" algn="ctr">
          <a:solidFill>
            <a:srgbClr val="005682">
              <a:shade val="80000"/>
              <a:hueOff val="379802"/>
              <a:satOff val="-41417"/>
              <a:lumOff val="20749"/>
              <a:alphaOff val="0"/>
            </a:srgbClr>
          </a:solidFill>
          <a:prstDash val="solid"/>
        </a:ln>
        <a:effectLst/>
      </dgm:spPr>
      <dgm:t>
        <a:bodyPr/>
        <a:lstStyle/>
        <a:p>
          <a:r>
            <a:rPr lang="zh-TW" altLang="en-US" b="1" dirty="0" smtClean="0">
              <a:solidFill>
                <a:srgbClr val="006699">
                  <a:hueOff val="0"/>
                  <a:satOff val="0"/>
                  <a:lumOff val="0"/>
                  <a:alphaOff val="0"/>
                </a:srgbClr>
              </a:solidFill>
              <a:latin typeface="Constantia"/>
              <a:ea typeface="標楷體"/>
              <a:cs typeface="+mn-cs"/>
            </a:rPr>
            <a:t>性別平等教育法</a:t>
          </a:r>
          <a:endParaRPr lang="zh-TW" altLang="en-US" b="1" dirty="0">
            <a:solidFill>
              <a:srgbClr val="006699">
                <a:hueOff val="0"/>
                <a:satOff val="0"/>
                <a:lumOff val="0"/>
                <a:alphaOff val="0"/>
              </a:srgbClr>
            </a:solidFill>
            <a:latin typeface="Constantia"/>
            <a:ea typeface="標楷體"/>
            <a:cs typeface="+mn-cs"/>
          </a:endParaRPr>
        </a:p>
      </dgm:t>
    </dgm:pt>
    <dgm:pt modelId="{57073CEA-996E-460E-A8BC-1FA1810C1F26}" type="parTrans" cxnId="{287D2235-548C-4355-95DA-41E9A0A658FC}">
      <dgm:prSet/>
      <dgm:spPr/>
      <dgm:t>
        <a:bodyPr/>
        <a:lstStyle/>
        <a:p>
          <a:endParaRPr lang="zh-TW" altLang="en-US"/>
        </a:p>
      </dgm:t>
    </dgm:pt>
    <dgm:pt modelId="{2F0F290A-E990-49BE-8C51-ABF24CF55026}" type="sibTrans" cxnId="{287D2235-548C-4355-95DA-41E9A0A658FC}">
      <dgm:prSet/>
      <dgm:spPr/>
      <dgm:t>
        <a:bodyPr/>
        <a:lstStyle/>
        <a:p>
          <a:endParaRPr lang="zh-TW" altLang="en-US"/>
        </a:p>
      </dgm:t>
    </dgm:pt>
    <dgm:pt modelId="{D18CD102-9107-4C18-9662-29A6B41DE036}">
      <dgm:prSet phldrT="[文字]" custT="1"/>
      <dgm:spPr>
        <a:xfrm>
          <a:off x="4722841" y="1038230"/>
          <a:ext cx="2992462" cy="1038226"/>
        </a:xfrm>
        <a:noFill/>
        <a:ln w="25400" cap="flat" cmpd="sng" algn="ctr">
          <a:noFill/>
          <a:prstDash val="solid"/>
        </a:ln>
        <a:effectLst/>
        <a:sp3d/>
      </dgm:spPr>
      <dgm:t>
        <a:bodyPr/>
        <a:lstStyle/>
        <a:p>
          <a:r>
            <a:rPr lang="zh-TW" altLang="en-US" sz="2400" b="1" dirty="0" smtClean="0">
              <a:solidFill>
                <a:srgbClr val="006699">
                  <a:hueOff val="0"/>
                  <a:satOff val="0"/>
                  <a:lumOff val="0"/>
                  <a:alphaOff val="0"/>
                </a:srgbClr>
              </a:solidFill>
              <a:latin typeface="Constantia"/>
              <a:ea typeface="標楷體"/>
              <a:cs typeface="+mn-cs"/>
            </a:rPr>
            <a:t>行為人所屬學校</a:t>
          </a:r>
          <a:endParaRPr lang="zh-TW" altLang="en-US" sz="2400" b="1" dirty="0">
            <a:solidFill>
              <a:srgbClr val="006699">
                <a:hueOff val="0"/>
                <a:satOff val="0"/>
                <a:lumOff val="0"/>
                <a:alphaOff val="0"/>
              </a:srgbClr>
            </a:solidFill>
            <a:latin typeface="Constantia"/>
            <a:ea typeface="標楷體"/>
            <a:cs typeface="+mn-cs"/>
          </a:endParaRPr>
        </a:p>
      </dgm:t>
    </dgm:pt>
    <dgm:pt modelId="{33A620B0-2C75-4371-A1A5-81A90D0689F2}" type="parTrans" cxnId="{EA1834EA-3688-4637-8C1F-7DA171A0BC9E}">
      <dgm:prSet/>
      <dgm:spPr/>
      <dgm:t>
        <a:bodyPr/>
        <a:lstStyle/>
        <a:p>
          <a:endParaRPr lang="zh-TW" altLang="en-US"/>
        </a:p>
      </dgm:t>
    </dgm:pt>
    <dgm:pt modelId="{98C8F1B6-27CA-4401-A4C3-F9F93B6085D6}" type="sibTrans" cxnId="{EA1834EA-3688-4637-8C1F-7DA171A0BC9E}">
      <dgm:prSet/>
      <dgm:spPr/>
      <dgm:t>
        <a:bodyPr/>
        <a:lstStyle/>
        <a:p>
          <a:endParaRPr lang="zh-TW" altLang="en-US"/>
        </a:p>
      </dgm:t>
    </dgm:pt>
    <dgm:pt modelId="{69154189-BDBD-4482-B8FA-2E727618BD17}">
      <dgm:prSet phldrT="[文字]" custT="1"/>
      <dgm:spPr>
        <a:xfrm>
          <a:off x="4722841" y="1038230"/>
          <a:ext cx="2992462" cy="1038226"/>
        </a:xfrm>
        <a:noFill/>
        <a:ln w="25400" cap="flat" cmpd="sng" algn="ctr">
          <a:noFill/>
          <a:prstDash val="solid"/>
        </a:ln>
        <a:effectLst/>
        <a:sp3d/>
      </dgm:spPr>
      <dgm:t>
        <a:bodyPr/>
        <a:lstStyle/>
        <a:p>
          <a:r>
            <a:rPr lang="zh-TW" altLang="en-US" sz="2000" b="1" dirty="0" smtClean="0">
              <a:solidFill>
                <a:srgbClr val="006699">
                  <a:hueOff val="0"/>
                  <a:satOff val="0"/>
                  <a:lumOff val="0"/>
                  <a:alphaOff val="0"/>
                </a:srgbClr>
              </a:solidFill>
              <a:latin typeface="Constantia"/>
              <a:ea typeface="標楷體"/>
              <a:cs typeface="+mn-cs"/>
            </a:rPr>
            <a:t>二個月內，得延長兩次每次一個月</a:t>
          </a:r>
          <a:endParaRPr lang="zh-TW" altLang="en-US" sz="2000" b="1" dirty="0">
            <a:solidFill>
              <a:srgbClr val="006699">
                <a:hueOff val="0"/>
                <a:satOff val="0"/>
                <a:lumOff val="0"/>
                <a:alphaOff val="0"/>
              </a:srgbClr>
            </a:solidFill>
            <a:latin typeface="Constantia"/>
            <a:ea typeface="標楷體"/>
            <a:cs typeface="+mn-cs"/>
          </a:endParaRPr>
        </a:p>
      </dgm:t>
    </dgm:pt>
    <dgm:pt modelId="{F2A3B174-58F7-4802-A4E7-A0477B3E1162}" type="parTrans" cxnId="{8FF9C3D1-CCBC-4DD3-B312-8957EB798370}">
      <dgm:prSet/>
      <dgm:spPr/>
      <dgm:t>
        <a:bodyPr/>
        <a:lstStyle/>
        <a:p>
          <a:endParaRPr lang="zh-TW" altLang="en-US"/>
        </a:p>
      </dgm:t>
    </dgm:pt>
    <dgm:pt modelId="{5BE5B080-DA6D-468F-8A26-954B0C659FCE}" type="sibTrans" cxnId="{8FF9C3D1-CCBC-4DD3-B312-8957EB798370}">
      <dgm:prSet/>
      <dgm:spPr/>
      <dgm:t>
        <a:bodyPr/>
        <a:lstStyle/>
        <a:p>
          <a:endParaRPr lang="zh-TW" altLang="en-US"/>
        </a:p>
      </dgm:t>
    </dgm:pt>
    <dgm:pt modelId="{87DA3355-8028-4F04-B798-CE3D6CB65FF0}">
      <dgm:prSet phldrT="[文字]"/>
      <dgm:spPr>
        <a:xfrm>
          <a:off x="1730380" y="2076457"/>
          <a:ext cx="5984924" cy="1038226"/>
        </a:xfrm>
        <a:solidFill>
          <a:srgbClr val="FFFFFF">
            <a:alpha val="90000"/>
            <a:hueOff val="0"/>
            <a:satOff val="0"/>
            <a:lumOff val="0"/>
            <a:alphaOff val="0"/>
          </a:srgbClr>
        </a:solidFill>
        <a:ln w="25400" cap="flat" cmpd="sng" algn="ctr">
          <a:solidFill>
            <a:srgbClr val="005682">
              <a:shade val="80000"/>
              <a:hueOff val="759605"/>
              <a:satOff val="-82834"/>
              <a:lumOff val="41497"/>
              <a:alphaOff val="0"/>
            </a:srgbClr>
          </a:solidFill>
          <a:prstDash val="solid"/>
        </a:ln>
        <a:effectLst/>
      </dgm:spPr>
      <dgm:t>
        <a:bodyPr/>
        <a:lstStyle/>
        <a:p>
          <a:r>
            <a:rPr lang="zh-TW" altLang="en-US" b="1" dirty="0" smtClean="0">
              <a:solidFill>
                <a:srgbClr val="006699">
                  <a:hueOff val="0"/>
                  <a:satOff val="0"/>
                  <a:lumOff val="0"/>
                  <a:alphaOff val="0"/>
                </a:srgbClr>
              </a:solidFill>
              <a:latin typeface="Constantia"/>
              <a:ea typeface="標楷體"/>
              <a:cs typeface="+mn-cs"/>
            </a:rPr>
            <a:t>性別工作平等法</a:t>
          </a:r>
          <a:endParaRPr lang="zh-TW" altLang="en-US" b="1" dirty="0">
            <a:solidFill>
              <a:srgbClr val="006699">
                <a:hueOff val="0"/>
                <a:satOff val="0"/>
                <a:lumOff val="0"/>
                <a:alphaOff val="0"/>
              </a:srgbClr>
            </a:solidFill>
            <a:latin typeface="Constantia"/>
            <a:ea typeface="標楷體"/>
            <a:cs typeface="+mn-cs"/>
          </a:endParaRPr>
        </a:p>
      </dgm:t>
    </dgm:pt>
    <dgm:pt modelId="{975721A3-1D41-4F94-B4A5-AE669DE1BCF9}" type="parTrans" cxnId="{691FAE80-D047-466B-B1E5-BA9B43DF7FD7}">
      <dgm:prSet/>
      <dgm:spPr/>
      <dgm:t>
        <a:bodyPr/>
        <a:lstStyle/>
        <a:p>
          <a:endParaRPr lang="zh-TW" altLang="en-US"/>
        </a:p>
      </dgm:t>
    </dgm:pt>
    <dgm:pt modelId="{49FA6E10-EDAB-4C20-85CF-A2ACFAAB09D6}" type="sibTrans" cxnId="{691FAE80-D047-466B-B1E5-BA9B43DF7FD7}">
      <dgm:prSet/>
      <dgm:spPr/>
      <dgm:t>
        <a:bodyPr/>
        <a:lstStyle/>
        <a:p>
          <a:endParaRPr lang="zh-TW" altLang="en-US"/>
        </a:p>
      </dgm:t>
    </dgm:pt>
    <dgm:pt modelId="{4BBD3243-C3CE-445D-A76E-3C94E120E5BA}">
      <dgm:prSet phldrT="[文字]"/>
      <dgm:spPr>
        <a:xfrm>
          <a:off x="4722841" y="2076457"/>
          <a:ext cx="2992462" cy="1038226"/>
        </a:xfrm>
        <a:noFill/>
        <a:ln w="25400" cap="flat" cmpd="sng" algn="ctr">
          <a:noFill/>
          <a:prstDash val="solid"/>
        </a:ln>
        <a:effectLst/>
        <a:sp3d/>
      </dgm:spPr>
      <dgm:t>
        <a:bodyPr/>
        <a:lstStyle/>
        <a:p>
          <a:r>
            <a:rPr lang="zh-TW" altLang="en-US" b="1" dirty="0" smtClean="0">
              <a:solidFill>
                <a:srgbClr val="006699">
                  <a:hueOff val="0"/>
                  <a:satOff val="0"/>
                  <a:lumOff val="0"/>
                  <a:alphaOff val="0"/>
                </a:srgbClr>
              </a:solidFill>
              <a:latin typeface="Constantia"/>
              <a:ea typeface="標楷體"/>
              <a:cs typeface="+mn-cs"/>
            </a:rPr>
            <a:t>被害人雇主處理</a:t>
          </a:r>
          <a:endParaRPr lang="zh-TW" altLang="en-US" b="1" dirty="0">
            <a:solidFill>
              <a:srgbClr val="006699">
                <a:hueOff val="0"/>
                <a:satOff val="0"/>
                <a:lumOff val="0"/>
                <a:alphaOff val="0"/>
              </a:srgbClr>
            </a:solidFill>
            <a:latin typeface="Constantia"/>
            <a:ea typeface="標楷體"/>
            <a:cs typeface="+mn-cs"/>
          </a:endParaRPr>
        </a:p>
      </dgm:t>
    </dgm:pt>
    <dgm:pt modelId="{9EE39B0F-11F7-41A5-B559-1F7781C23BF3}" type="parTrans" cxnId="{09B451E3-F9F5-4C71-B06B-C183D2ABF28C}">
      <dgm:prSet/>
      <dgm:spPr/>
      <dgm:t>
        <a:bodyPr/>
        <a:lstStyle/>
        <a:p>
          <a:endParaRPr lang="zh-TW" altLang="en-US"/>
        </a:p>
      </dgm:t>
    </dgm:pt>
    <dgm:pt modelId="{74FBC8E7-5D33-4A0A-8383-6EA412131FED}" type="sibTrans" cxnId="{09B451E3-F9F5-4C71-B06B-C183D2ABF28C}">
      <dgm:prSet/>
      <dgm:spPr/>
      <dgm:t>
        <a:bodyPr/>
        <a:lstStyle/>
        <a:p>
          <a:endParaRPr lang="zh-TW" altLang="en-US"/>
        </a:p>
      </dgm:t>
    </dgm:pt>
    <dgm:pt modelId="{FECEC732-16A6-40E4-AFB8-CD10B7175352}">
      <dgm:prSet phldrT="[文字]"/>
      <dgm:spPr>
        <a:xfrm>
          <a:off x="4722841" y="2076457"/>
          <a:ext cx="2992462" cy="1038226"/>
        </a:xfrm>
        <a:noFill/>
        <a:ln w="25400" cap="flat" cmpd="sng" algn="ctr">
          <a:noFill/>
          <a:prstDash val="solid"/>
        </a:ln>
        <a:effectLst/>
        <a:sp3d/>
      </dgm:spPr>
      <dgm:t>
        <a:bodyPr/>
        <a:lstStyle/>
        <a:p>
          <a:r>
            <a:rPr lang="zh-TW" altLang="en-US" b="1" dirty="0" smtClean="0">
              <a:solidFill>
                <a:srgbClr val="006699">
                  <a:hueOff val="0"/>
                  <a:satOff val="0"/>
                  <a:lumOff val="0"/>
                  <a:alphaOff val="0"/>
                </a:srgbClr>
              </a:solidFill>
              <a:latin typeface="Constantia"/>
              <a:ea typeface="標楷體"/>
              <a:cs typeface="+mn-cs"/>
            </a:rPr>
            <a:t>三個月內結案</a:t>
          </a:r>
          <a:endParaRPr lang="zh-TW" altLang="en-US" b="1" dirty="0">
            <a:solidFill>
              <a:srgbClr val="006699">
                <a:hueOff val="0"/>
                <a:satOff val="0"/>
                <a:lumOff val="0"/>
                <a:alphaOff val="0"/>
              </a:srgbClr>
            </a:solidFill>
            <a:latin typeface="Constantia"/>
            <a:ea typeface="標楷體"/>
            <a:cs typeface="+mn-cs"/>
          </a:endParaRPr>
        </a:p>
      </dgm:t>
    </dgm:pt>
    <dgm:pt modelId="{A2CE93BF-B92C-4AA5-99CB-D97238AF3880}" type="parTrans" cxnId="{29A4B8E7-112A-43A4-8A80-05C4F8B665A7}">
      <dgm:prSet/>
      <dgm:spPr/>
      <dgm:t>
        <a:bodyPr/>
        <a:lstStyle/>
        <a:p>
          <a:endParaRPr lang="zh-TW" altLang="en-US"/>
        </a:p>
      </dgm:t>
    </dgm:pt>
    <dgm:pt modelId="{0C2DCF29-F36B-4A4D-AED0-47662502F6A5}" type="sibTrans" cxnId="{29A4B8E7-112A-43A4-8A80-05C4F8B665A7}">
      <dgm:prSet/>
      <dgm:spPr/>
      <dgm:t>
        <a:bodyPr/>
        <a:lstStyle/>
        <a:p>
          <a:endParaRPr lang="zh-TW" altLang="en-US"/>
        </a:p>
      </dgm:t>
    </dgm:pt>
    <dgm:pt modelId="{A28BA066-CEA7-4DE6-A75F-BED160D250BB}" type="pres">
      <dgm:prSet presAssocID="{6F16CCCD-7C89-4A0E-950B-08269865028C}" presName="Name0" presStyleCnt="0">
        <dgm:presLayoutVars>
          <dgm:chMax val="7"/>
          <dgm:dir/>
          <dgm:animLvl val="lvl"/>
          <dgm:resizeHandles val="exact"/>
        </dgm:presLayoutVars>
      </dgm:prSet>
      <dgm:spPr/>
      <dgm:t>
        <a:bodyPr/>
        <a:lstStyle/>
        <a:p>
          <a:endParaRPr lang="zh-TW" altLang="en-US"/>
        </a:p>
      </dgm:t>
    </dgm:pt>
    <dgm:pt modelId="{DDDFCF69-8867-4CB7-B89E-EC5A7ABAE9EA}" type="pres">
      <dgm:prSet presAssocID="{E578589E-C163-4857-8066-ABC252B10D47}" presName="circle1" presStyleLbl="node1" presStyleIdx="0" presStyleCnt="3"/>
      <dgm:spPr>
        <a:xfrm>
          <a:off x="0" y="0"/>
          <a:ext cx="3460760" cy="3460760"/>
        </a:xfrm>
        <a:prstGeom prst="pie">
          <a:avLst>
            <a:gd name="adj1" fmla="val 5400000"/>
            <a:gd name="adj2" fmla="val 16200000"/>
          </a:avLst>
        </a:prstGeom>
        <a:solidFill>
          <a:srgbClr val="005682">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zh-TW" altLang="en-US"/>
        </a:p>
      </dgm:t>
    </dgm:pt>
    <dgm:pt modelId="{A1A6CFE4-05AE-4749-A67E-C847DEB506D5}" type="pres">
      <dgm:prSet presAssocID="{E578589E-C163-4857-8066-ABC252B10D47}" presName="space" presStyleCnt="0"/>
      <dgm:spPr/>
    </dgm:pt>
    <dgm:pt modelId="{A2C7534B-4F42-49A5-8253-165FC765F12A}" type="pres">
      <dgm:prSet presAssocID="{E578589E-C163-4857-8066-ABC252B10D47}" presName="rect1" presStyleLbl="alignAcc1" presStyleIdx="0" presStyleCnt="3" custLinFactNeighborX="-289" custLinFactNeighborY="-4128"/>
      <dgm:spPr>
        <a:prstGeom prst="rect">
          <a:avLst/>
        </a:prstGeom>
      </dgm:spPr>
      <dgm:t>
        <a:bodyPr/>
        <a:lstStyle/>
        <a:p>
          <a:endParaRPr lang="zh-TW" altLang="en-US"/>
        </a:p>
      </dgm:t>
    </dgm:pt>
    <dgm:pt modelId="{D08220F6-9C1C-4BC2-ACDC-BD31AED8F64E}" type="pres">
      <dgm:prSet presAssocID="{159586B6-CADE-4F1B-AB4D-67A96BB349DD}" presName="vertSpace2" presStyleLbl="node1" presStyleIdx="0" presStyleCnt="3"/>
      <dgm:spPr/>
    </dgm:pt>
    <dgm:pt modelId="{4350D13F-FD9B-48A8-AE99-37B5310BA08E}" type="pres">
      <dgm:prSet presAssocID="{159586B6-CADE-4F1B-AB4D-67A96BB349DD}" presName="circle2" presStyleLbl="node1" presStyleIdx="1" presStyleCnt="3"/>
      <dgm:spPr>
        <a:xfrm>
          <a:off x="605634" y="1038230"/>
          <a:ext cx="2249491" cy="2249491"/>
        </a:xfrm>
        <a:prstGeom prst="pie">
          <a:avLst>
            <a:gd name="adj1" fmla="val 5400000"/>
            <a:gd name="adj2" fmla="val 16200000"/>
          </a:avLst>
        </a:prstGeom>
        <a:solidFill>
          <a:srgbClr val="005682">
            <a:shade val="80000"/>
            <a:hueOff val="379802"/>
            <a:satOff val="-41417"/>
            <a:lumOff val="20749"/>
            <a:alphaOff val="0"/>
          </a:srgbClr>
        </a:solidFill>
        <a:ln w="25400" cap="flat" cmpd="sng" algn="ctr">
          <a:solidFill>
            <a:srgbClr val="FFFFFF">
              <a:hueOff val="0"/>
              <a:satOff val="0"/>
              <a:lumOff val="0"/>
              <a:alphaOff val="0"/>
            </a:srgbClr>
          </a:solidFill>
          <a:prstDash val="solid"/>
        </a:ln>
        <a:effectLst/>
      </dgm:spPr>
      <dgm:t>
        <a:bodyPr/>
        <a:lstStyle/>
        <a:p>
          <a:endParaRPr lang="zh-TW" altLang="en-US"/>
        </a:p>
      </dgm:t>
    </dgm:pt>
    <dgm:pt modelId="{6D47A174-18A1-4876-B9E7-54108707529B}" type="pres">
      <dgm:prSet presAssocID="{159586B6-CADE-4F1B-AB4D-67A96BB349DD}" presName="rect2" presStyleLbl="alignAcc1" presStyleIdx="1" presStyleCnt="3"/>
      <dgm:spPr>
        <a:prstGeom prst="rect">
          <a:avLst/>
        </a:prstGeom>
      </dgm:spPr>
      <dgm:t>
        <a:bodyPr/>
        <a:lstStyle/>
        <a:p>
          <a:endParaRPr lang="zh-TW" altLang="en-US"/>
        </a:p>
      </dgm:t>
    </dgm:pt>
    <dgm:pt modelId="{6812A28B-2490-4A9A-A996-8A1FBA29BAD0}" type="pres">
      <dgm:prSet presAssocID="{87DA3355-8028-4F04-B798-CE3D6CB65FF0}" presName="vertSpace3" presStyleLbl="node1" presStyleIdx="1" presStyleCnt="3"/>
      <dgm:spPr/>
    </dgm:pt>
    <dgm:pt modelId="{04F000C7-73ED-4D6A-B4A7-7925297E07B5}" type="pres">
      <dgm:prSet presAssocID="{87DA3355-8028-4F04-B798-CE3D6CB65FF0}" presName="circle3" presStyleLbl="node1" presStyleIdx="2" presStyleCnt="3"/>
      <dgm:spPr>
        <a:xfrm>
          <a:off x="1211266" y="2076457"/>
          <a:ext cx="1038226" cy="1038226"/>
        </a:xfrm>
        <a:prstGeom prst="pie">
          <a:avLst>
            <a:gd name="adj1" fmla="val 5400000"/>
            <a:gd name="adj2" fmla="val 16200000"/>
          </a:avLst>
        </a:prstGeom>
        <a:solidFill>
          <a:srgbClr val="005682">
            <a:shade val="80000"/>
            <a:hueOff val="759605"/>
            <a:satOff val="-82834"/>
            <a:lumOff val="41497"/>
            <a:alphaOff val="0"/>
          </a:srgbClr>
        </a:solidFill>
        <a:ln w="25400" cap="flat" cmpd="sng" algn="ctr">
          <a:solidFill>
            <a:srgbClr val="FFFFFF">
              <a:hueOff val="0"/>
              <a:satOff val="0"/>
              <a:lumOff val="0"/>
              <a:alphaOff val="0"/>
            </a:srgbClr>
          </a:solidFill>
          <a:prstDash val="solid"/>
        </a:ln>
        <a:effectLst/>
      </dgm:spPr>
      <dgm:t>
        <a:bodyPr/>
        <a:lstStyle/>
        <a:p>
          <a:endParaRPr lang="zh-TW" altLang="en-US"/>
        </a:p>
      </dgm:t>
    </dgm:pt>
    <dgm:pt modelId="{D65FADFD-8458-4372-8716-FE85E4E58549}" type="pres">
      <dgm:prSet presAssocID="{87DA3355-8028-4F04-B798-CE3D6CB65FF0}" presName="rect3" presStyleLbl="alignAcc1" presStyleIdx="2" presStyleCnt="3"/>
      <dgm:spPr>
        <a:prstGeom prst="rect">
          <a:avLst/>
        </a:prstGeom>
      </dgm:spPr>
      <dgm:t>
        <a:bodyPr/>
        <a:lstStyle/>
        <a:p>
          <a:endParaRPr lang="zh-TW" altLang="en-US"/>
        </a:p>
      </dgm:t>
    </dgm:pt>
    <dgm:pt modelId="{AA5C8773-9B89-465E-AD23-CAB1187C16E2}" type="pres">
      <dgm:prSet presAssocID="{E578589E-C163-4857-8066-ABC252B10D47}" presName="rect1ParTx" presStyleLbl="alignAcc1" presStyleIdx="2" presStyleCnt="3">
        <dgm:presLayoutVars>
          <dgm:chMax val="1"/>
          <dgm:bulletEnabled val="1"/>
        </dgm:presLayoutVars>
      </dgm:prSet>
      <dgm:spPr/>
      <dgm:t>
        <a:bodyPr/>
        <a:lstStyle/>
        <a:p>
          <a:endParaRPr lang="zh-TW" altLang="en-US"/>
        </a:p>
      </dgm:t>
    </dgm:pt>
    <dgm:pt modelId="{A5FE66F0-64DD-4677-AD15-F2439B477C40}" type="pres">
      <dgm:prSet presAssocID="{E578589E-C163-4857-8066-ABC252B10D47}" presName="rect1ChTx" presStyleLbl="alignAcc1" presStyleIdx="2" presStyleCnt="3">
        <dgm:presLayoutVars>
          <dgm:bulletEnabled val="1"/>
        </dgm:presLayoutVars>
      </dgm:prSet>
      <dgm:spPr>
        <a:prstGeom prst="rect">
          <a:avLst/>
        </a:prstGeom>
      </dgm:spPr>
      <dgm:t>
        <a:bodyPr/>
        <a:lstStyle/>
        <a:p>
          <a:endParaRPr lang="zh-TW" altLang="en-US"/>
        </a:p>
      </dgm:t>
    </dgm:pt>
    <dgm:pt modelId="{72C7416A-470B-4526-BBBD-09E1C8D937BA}" type="pres">
      <dgm:prSet presAssocID="{159586B6-CADE-4F1B-AB4D-67A96BB349DD}" presName="rect2ParTx" presStyleLbl="alignAcc1" presStyleIdx="2" presStyleCnt="3">
        <dgm:presLayoutVars>
          <dgm:chMax val="1"/>
          <dgm:bulletEnabled val="1"/>
        </dgm:presLayoutVars>
      </dgm:prSet>
      <dgm:spPr/>
      <dgm:t>
        <a:bodyPr/>
        <a:lstStyle/>
        <a:p>
          <a:endParaRPr lang="zh-TW" altLang="en-US"/>
        </a:p>
      </dgm:t>
    </dgm:pt>
    <dgm:pt modelId="{6991A4F1-E531-4DA5-8BFA-4ED51F2429C2}" type="pres">
      <dgm:prSet presAssocID="{159586B6-CADE-4F1B-AB4D-67A96BB349DD}" presName="rect2ChTx" presStyleLbl="alignAcc1" presStyleIdx="2" presStyleCnt="3">
        <dgm:presLayoutVars>
          <dgm:bulletEnabled val="1"/>
        </dgm:presLayoutVars>
      </dgm:prSet>
      <dgm:spPr>
        <a:prstGeom prst="rect">
          <a:avLst/>
        </a:prstGeom>
      </dgm:spPr>
      <dgm:t>
        <a:bodyPr/>
        <a:lstStyle/>
        <a:p>
          <a:endParaRPr lang="zh-TW" altLang="en-US"/>
        </a:p>
      </dgm:t>
    </dgm:pt>
    <dgm:pt modelId="{8471675A-FE72-4D0C-99FB-C0FF63F9E8F5}" type="pres">
      <dgm:prSet presAssocID="{87DA3355-8028-4F04-B798-CE3D6CB65FF0}" presName="rect3ParTx" presStyleLbl="alignAcc1" presStyleIdx="2" presStyleCnt="3">
        <dgm:presLayoutVars>
          <dgm:chMax val="1"/>
          <dgm:bulletEnabled val="1"/>
        </dgm:presLayoutVars>
      </dgm:prSet>
      <dgm:spPr/>
      <dgm:t>
        <a:bodyPr/>
        <a:lstStyle/>
        <a:p>
          <a:endParaRPr lang="zh-TW" altLang="en-US"/>
        </a:p>
      </dgm:t>
    </dgm:pt>
    <dgm:pt modelId="{D8345285-7A76-4AF4-928E-26E1A73B0120}" type="pres">
      <dgm:prSet presAssocID="{87DA3355-8028-4F04-B798-CE3D6CB65FF0}" presName="rect3ChTx" presStyleLbl="alignAcc1" presStyleIdx="2" presStyleCnt="3">
        <dgm:presLayoutVars>
          <dgm:bulletEnabled val="1"/>
        </dgm:presLayoutVars>
      </dgm:prSet>
      <dgm:spPr>
        <a:prstGeom prst="rect">
          <a:avLst/>
        </a:prstGeom>
      </dgm:spPr>
      <dgm:t>
        <a:bodyPr/>
        <a:lstStyle/>
        <a:p>
          <a:endParaRPr lang="zh-TW" altLang="en-US"/>
        </a:p>
      </dgm:t>
    </dgm:pt>
  </dgm:ptLst>
  <dgm:cxnLst>
    <dgm:cxn modelId="{2C0BA7D8-DB4D-459E-8EA6-5E12EBD5F45A}" type="presOf" srcId="{69154189-BDBD-4482-B8FA-2E727618BD17}" destId="{6991A4F1-E531-4DA5-8BFA-4ED51F2429C2}" srcOrd="0" destOrd="1" presId="urn:microsoft.com/office/officeart/2005/8/layout/target3"/>
    <dgm:cxn modelId="{287D2235-548C-4355-95DA-41E9A0A658FC}" srcId="{6F16CCCD-7C89-4A0E-950B-08269865028C}" destId="{159586B6-CADE-4F1B-AB4D-67A96BB349DD}" srcOrd="1" destOrd="0" parTransId="{57073CEA-996E-460E-A8BC-1FA1810C1F26}" sibTransId="{2F0F290A-E990-49BE-8C51-ABF24CF55026}"/>
    <dgm:cxn modelId="{F7DEB838-7FE3-410C-AD72-F1BC56716929}" type="presOf" srcId="{159586B6-CADE-4F1B-AB4D-67A96BB349DD}" destId="{6D47A174-18A1-4876-B9E7-54108707529B}" srcOrd="0" destOrd="0" presId="urn:microsoft.com/office/officeart/2005/8/layout/target3"/>
    <dgm:cxn modelId="{2994F9DF-6309-473E-9A81-276269CA9061}" type="presOf" srcId="{E578589E-C163-4857-8066-ABC252B10D47}" destId="{A2C7534B-4F42-49A5-8253-165FC765F12A}" srcOrd="0" destOrd="0" presId="urn:microsoft.com/office/officeart/2005/8/layout/target3"/>
    <dgm:cxn modelId="{691FAE80-D047-466B-B1E5-BA9B43DF7FD7}" srcId="{6F16CCCD-7C89-4A0E-950B-08269865028C}" destId="{87DA3355-8028-4F04-B798-CE3D6CB65FF0}" srcOrd="2" destOrd="0" parTransId="{975721A3-1D41-4F94-B4A5-AE669DE1BCF9}" sibTransId="{49FA6E10-EDAB-4C20-85CF-A2ACFAAB09D6}"/>
    <dgm:cxn modelId="{EA1834EA-3688-4637-8C1F-7DA171A0BC9E}" srcId="{159586B6-CADE-4F1B-AB4D-67A96BB349DD}" destId="{D18CD102-9107-4C18-9662-29A6B41DE036}" srcOrd="0" destOrd="0" parTransId="{33A620B0-2C75-4371-A1A5-81A90D0689F2}" sibTransId="{98C8F1B6-27CA-4401-A4C3-F9F93B6085D6}"/>
    <dgm:cxn modelId="{8F23F01A-F5C0-4AAD-8923-10F279DD850A}" type="presOf" srcId="{FECEC732-16A6-40E4-AFB8-CD10B7175352}" destId="{D8345285-7A76-4AF4-928E-26E1A73B0120}" srcOrd="0" destOrd="1" presId="urn:microsoft.com/office/officeart/2005/8/layout/target3"/>
    <dgm:cxn modelId="{C11A77BE-8025-455B-BD71-532C02018C18}" type="presOf" srcId="{26DD726D-FBA8-4328-A41F-FC136276C262}" destId="{A5FE66F0-64DD-4677-AD15-F2439B477C40}" srcOrd="0" destOrd="1" presId="urn:microsoft.com/office/officeart/2005/8/layout/target3"/>
    <dgm:cxn modelId="{E4922E2D-8E13-4B46-8512-A146C32B4971}" type="presOf" srcId="{159586B6-CADE-4F1B-AB4D-67A96BB349DD}" destId="{72C7416A-470B-4526-BBBD-09E1C8D937BA}" srcOrd="1" destOrd="0" presId="urn:microsoft.com/office/officeart/2005/8/layout/target3"/>
    <dgm:cxn modelId="{D3BA6C55-0961-4086-883B-609E98D0CD73}" srcId="{E578589E-C163-4857-8066-ABC252B10D47}" destId="{26DD726D-FBA8-4328-A41F-FC136276C262}" srcOrd="1" destOrd="0" parTransId="{1AA8FAB9-29C0-429C-8BF5-7ED889C6D0E0}" sibTransId="{F4277BBF-0115-40DA-A1DC-1EC6814984DF}"/>
    <dgm:cxn modelId="{F6A36B72-4790-41FC-998C-CFB074BC8CEE}" type="presOf" srcId="{D18CD102-9107-4C18-9662-29A6B41DE036}" destId="{6991A4F1-E531-4DA5-8BFA-4ED51F2429C2}" srcOrd="0" destOrd="0" presId="urn:microsoft.com/office/officeart/2005/8/layout/target3"/>
    <dgm:cxn modelId="{958ECA6F-9A19-4BC3-AFCB-7EB06524B1F1}" srcId="{E578589E-C163-4857-8066-ABC252B10D47}" destId="{56EABE59-DECB-4231-A3FF-F07D40AADE37}" srcOrd="0" destOrd="0" parTransId="{70D45682-3885-46C4-9517-01880B83954D}" sibTransId="{FBFA530A-9798-470F-B6F3-93C03D66862B}"/>
    <dgm:cxn modelId="{29A4B8E7-112A-43A4-8A80-05C4F8B665A7}" srcId="{87DA3355-8028-4F04-B798-CE3D6CB65FF0}" destId="{FECEC732-16A6-40E4-AFB8-CD10B7175352}" srcOrd="1" destOrd="0" parTransId="{A2CE93BF-B92C-4AA5-99CB-D97238AF3880}" sibTransId="{0C2DCF29-F36B-4A4D-AED0-47662502F6A5}"/>
    <dgm:cxn modelId="{8407E5D3-603A-4D6A-A44E-1D0713BB99FD}" type="presOf" srcId="{4BBD3243-C3CE-445D-A76E-3C94E120E5BA}" destId="{D8345285-7A76-4AF4-928E-26E1A73B0120}" srcOrd="0" destOrd="0" presId="urn:microsoft.com/office/officeart/2005/8/layout/target3"/>
    <dgm:cxn modelId="{6BC23667-77D5-42A9-8FFA-89225C187A3E}" srcId="{6F16CCCD-7C89-4A0E-950B-08269865028C}" destId="{E578589E-C163-4857-8066-ABC252B10D47}" srcOrd="0" destOrd="0" parTransId="{C69FE7D1-BF6A-4397-9434-42D4EC8E4C9F}" sibTransId="{DE2F2D59-DECA-4E5A-8021-FC0D77ACAF96}"/>
    <dgm:cxn modelId="{F4565245-74B6-43D7-A504-F2F9CCCA88EA}" type="presOf" srcId="{56EABE59-DECB-4231-A3FF-F07D40AADE37}" destId="{A5FE66F0-64DD-4677-AD15-F2439B477C40}" srcOrd="0" destOrd="0" presId="urn:microsoft.com/office/officeart/2005/8/layout/target3"/>
    <dgm:cxn modelId="{489BDD99-0FB3-417C-9561-9D229D1199F0}" type="presOf" srcId="{87DA3355-8028-4F04-B798-CE3D6CB65FF0}" destId="{D65FADFD-8458-4372-8716-FE85E4E58549}" srcOrd="0" destOrd="0" presId="urn:microsoft.com/office/officeart/2005/8/layout/target3"/>
    <dgm:cxn modelId="{8FF9C3D1-CCBC-4DD3-B312-8957EB798370}" srcId="{159586B6-CADE-4F1B-AB4D-67A96BB349DD}" destId="{69154189-BDBD-4482-B8FA-2E727618BD17}" srcOrd="1" destOrd="0" parTransId="{F2A3B174-58F7-4802-A4E7-A0477B3E1162}" sibTransId="{5BE5B080-DA6D-468F-8A26-954B0C659FCE}"/>
    <dgm:cxn modelId="{09B451E3-F9F5-4C71-B06B-C183D2ABF28C}" srcId="{87DA3355-8028-4F04-B798-CE3D6CB65FF0}" destId="{4BBD3243-C3CE-445D-A76E-3C94E120E5BA}" srcOrd="0" destOrd="0" parTransId="{9EE39B0F-11F7-41A5-B559-1F7781C23BF3}" sibTransId="{74FBC8E7-5D33-4A0A-8383-6EA412131FED}"/>
    <dgm:cxn modelId="{87CF5071-D11C-4B63-9E69-1C947EB646B7}" type="presOf" srcId="{E578589E-C163-4857-8066-ABC252B10D47}" destId="{AA5C8773-9B89-465E-AD23-CAB1187C16E2}" srcOrd="1" destOrd="0" presId="urn:microsoft.com/office/officeart/2005/8/layout/target3"/>
    <dgm:cxn modelId="{7F957377-1B60-410C-805D-4585932E6A97}" type="presOf" srcId="{87DA3355-8028-4F04-B798-CE3D6CB65FF0}" destId="{8471675A-FE72-4D0C-99FB-C0FF63F9E8F5}" srcOrd="1" destOrd="0" presId="urn:microsoft.com/office/officeart/2005/8/layout/target3"/>
    <dgm:cxn modelId="{C33B695F-01E7-41C2-8C2D-ADC4129EF878}" type="presOf" srcId="{6F16CCCD-7C89-4A0E-950B-08269865028C}" destId="{A28BA066-CEA7-4DE6-A75F-BED160D250BB}" srcOrd="0" destOrd="0" presId="urn:microsoft.com/office/officeart/2005/8/layout/target3"/>
    <dgm:cxn modelId="{2623C0E4-A48F-45F8-847B-02EF4A61FC6D}" type="presParOf" srcId="{A28BA066-CEA7-4DE6-A75F-BED160D250BB}" destId="{DDDFCF69-8867-4CB7-B89E-EC5A7ABAE9EA}" srcOrd="0" destOrd="0" presId="urn:microsoft.com/office/officeart/2005/8/layout/target3"/>
    <dgm:cxn modelId="{E281BB0F-C1A0-4F75-98E4-35C918AC6CD8}" type="presParOf" srcId="{A28BA066-CEA7-4DE6-A75F-BED160D250BB}" destId="{A1A6CFE4-05AE-4749-A67E-C847DEB506D5}" srcOrd="1" destOrd="0" presId="urn:microsoft.com/office/officeart/2005/8/layout/target3"/>
    <dgm:cxn modelId="{FBF8B531-8446-4496-ADE6-7BA94C7842D8}" type="presParOf" srcId="{A28BA066-CEA7-4DE6-A75F-BED160D250BB}" destId="{A2C7534B-4F42-49A5-8253-165FC765F12A}" srcOrd="2" destOrd="0" presId="urn:microsoft.com/office/officeart/2005/8/layout/target3"/>
    <dgm:cxn modelId="{FC1E2E50-5CF5-4F8A-A3EC-2801570973E3}" type="presParOf" srcId="{A28BA066-CEA7-4DE6-A75F-BED160D250BB}" destId="{D08220F6-9C1C-4BC2-ACDC-BD31AED8F64E}" srcOrd="3" destOrd="0" presId="urn:microsoft.com/office/officeart/2005/8/layout/target3"/>
    <dgm:cxn modelId="{D078E723-DEFD-4F53-B7F2-21A16A0C85E6}" type="presParOf" srcId="{A28BA066-CEA7-4DE6-A75F-BED160D250BB}" destId="{4350D13F-FD9B-48A8-AE99-37B5310BA08E}" srcOrd="4" destOrd="0" presId="urn:microsoft.com/office/officeart/2005/8/layout/target3"/>
    <dgm:cxn modelId="{229E76D5-0218-4586-B9CF-B6FC0395B6F8}" type="presParOf" srcId="{A28BA066-CEA7-4DE6-A75F-BED160D250BB}" destId="{6D47A174-18A1-4876-B9E7-54108707529B}" srcOrd="5" destOrd="0" presId="urn:microsoft.com/office/officeart/2005/8/layout/target3"/>
    <dgm:cxn modelId="{F804C6C0-8809-4AE3-822A-19FED85E80C4}" type="presParOf" srcId="{A28BA066-CEA7-4DE6-A75F-BED160D250BB}" destId="{6812A28B-2490-4A9A-A996-8A1FBA29BAD0}" srcOrd="6" destOrd="0" presId="urn:microsoft.com/office/officeart/2005/8/layout/target3"/>
    <dgm:cxn modelId="{963112BF-75A0-45E4-9064-F83541AE787E}" type="presParOf" srcId="{A28BA066-CEA7-4DE6-A75F-BED160D250BB}" destId="{04F000C7-73ED-4D6A-B4A7-7925297E07B5}" srcOrd="7" destOrd="0" presId="urn:microsoft.com/office/officeart/2005/8/layout/target3"/>
    <dgm:cxn modelId="{E782D278-09A0-48E3-A154-E55404DBA275}" type="presParOf" srcId="{A28BA066-CEA7-4DE6-A75F-BED160D250BB}" destId="{D65FADFD-8458-4372-8716-FE85E4E58549}" srcOrd="8" destOrd="0" presId="urn:microsoft.com/office/officeart/2005/8/layout/target3"/>
    <dgm:cxn modelId="{0283CEC1-93CF-48F1-B2F4-95D306F1AB31}" type="presParOf" srcId="{A28BA066-CEA7-4DE6-A75F-BED160D250BB}" destId="{AA5C8773-9B89-465E-AD23-CAB1187C16E2}" srcOrd="9" destOrd="0" presId="urn:microsoft.com/office/officeart/2005/8/layout/target3"/>
    <dgm:cxn modelId="{0B4B750E-EAF8-43BF-AF9A-9AE75EC0545B}" type="presParOf" srcId="{A28BA066-CEA7-4DE6-A75F-BED160D250BB}" destId="{A5FE66F0-64DD-4677-AD15-F2439B477C40}" srcOrd="10" destOrd="0" presId="urn:microsoft.com/office/officeart/2005/8/layout/target3"/>
    <dgm:cxn modelId="{AB2F57C2-56FD-43AD-80A8-4CB851A8859C}" type="presParOf" srcId="{A28BA066-CEA7-4DE6-A75F-BED160D250BB}" destId="{72C7416A-470B-4526-BBBD-09E1C8D937BA}" srcOrd="11" destOrd="0" presId="urn:microsoft.com/office/officeart/2005/8/layout/target3"/>
    <dgm:cxn modelId="{32413F6C-DAD5-4572-A5A1-2D72BF8F060A}" type="presParOf" srcId="{A28BA066-CEA7-4DE6-A75F-BED160D250BB}" destId="{6991A4F1-E531-4DA5-8BFA-4ED51F2429C2}" srcOrd="12" destOrd="0" presId="urn:microsoft.com/office/officeart/2005/8/layout/target3"/>
    <dgm:cxn modelId="{988E57E5-453E-4BA2-8074-5B3197C6A775}" type="presParOf" srcId="{A28BA066-CEA7-4DE6-A75F-BED160D250BB}" destId="{8471675A-FE72-4D0C-99FB-C0FF63F9E8F5}" srcOrd="13" destOrd="0" presId="urn:microsoft.com/office/officeart/2005/8/layout/target3"/>
    <dgm:cxn modelId="{09D413DD-4A9F-4136-8A89-74CC4F4BF996}" type="presParOf" srcId="{A28BA066-CEA7-4DE6-A75F-BED160D250BB}" destId="{D8345285-7A76-4AF4-928E-26E1A73B0120}"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3078163" cy="512763"/>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defTabSz="990600">
              <a:defRPr kumimoji="0" sz="1300">
                <a:latin typeface="Cambria" pitchFamily="18" charset="0"/>
                <a:ea typeface="微軟正黑體" pitchFamily="34" charset="-120"/>
              </a:defRPr>
            </a:lvl1pPr>
          </a:lstStyle>
          <a:p>
            <a:endParaRPr lang="zh-TW" altLang="zh-TW"/>
          </a:p>
        </p:txBody>
      </p:sp>
      <p:sp>
        <p:nvSpPr>
          <p:cNvPr id="3" name="日期版面配置區 2"/>
          <p:cNvSpPr>
            <a:spLocks noGrp="1"/>
          </p:cNvSpPr>
          <p:nvPr>
            <p:ph type="dt" sz="quarter" idx="1"/>
          </p:nvPr>
        </p:nvSpPr>
        <p:spPr bwMode="auto">
          <a:xfrm>
            <a:off x="4022725" y="0"/>
            <a:ext cx="3078163" cy="512763"/>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algn="r" defTabSz="990600">
              <a:defRPr kumimoji="0" sz="1300">
                <a:latin typeface="Cambria" pitchFamily="18" charset="0"/>
                <a:ea typeface="微軟正黑體" pitchFamily="34" charset="-120"/>
              </a:defRPr>
            </a:lvl1pPr>
          </a:lstStyle>
          <a:p>
            <a:fld id="{ED18E125-2344-4D74-8C63-A4B17CF54BD6}" type="datetimeFigureOut">
              <a:rPr lang="en-US" altLang="zh-TW"/>
              <a:pPr/>
              <a:t>12/11/2014</a:t>
            </a:fld>
            <a:endParaRPr lang="zh-TW" altLang="zh-TW"/>
          </a:p>
        </p:txBody>
      </p:sp>
      <p:sp>
        <p:nvSpPr>
          <p:cNvPr id="4" name="頁尾版面配置區 3"/>
          <p:cNvSpPr>
            <a:spLocks noGrp="1"/>
          </p:cNvSpPr>
          <p:nvPr>
            <p:ph type="ftr" sz="quarter" idx="2"/>
          </p:nvPr>
        </p:nvSpPr>
        <p:spPr bwMode="auto">
          <a:xfrm>
            <a:off x="0" y="9721850"/>
            <a:ext cx="3078163" cy="512763"/>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defTabSz="990600">
              <a:defRPr kumimoji="0" sz="1300">
                <a:latin typeface="Cambria" pitchFamily="18" charset="0"/>
                <a:ea typeface="微軟正黑體" pitchFamily="34" charset="-120"/>
              </a:defRPr>
            </a:lvl1pPr>
          </a:lstStyle>
          <a:p>
            <a:endParaRPr lang="zh-TW" altLang="zh-TW"/>
          </a:p>
        </p:txBody>
      </p:sp>
      <p:sp>
        <p:nvSpPr>
          <p:cNvPr id="5" name="投影片編號版面配置區 4"/>
          <p:cNvSpPr>
            <a:spLocks noGrp="1"/>
          </p:cNvSpPr>
          <p:nvPr>
            <p:ph type="sldNum" sz="quarter" idx="3"/>
          </p:nvPr>
        </p:nvSpPr>
        <p:spPr bwMode="auto">
          <a:xfrm>
            <a:off x="4022725" y="9721850"/>
            <a:ext cx="3078163" cy="512763"/>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algn="r" defTabSz="990600">
              <a:defRPr kumimoji="0" sz="1300">
                <a:latin typeface="Cambria" pitchFamily="18" charset="0"/>
                <a:ea typeface="微軟正黑體" pitchFamily="34" charset="-120"/>
              </a:defRPr>
            </a:lvl1pPr>
          </a:lstStyle>
          <a:p>
            <a:fld id="{409931B0-4814-4F72-9480-2A0A86F32771}" type="slidenum">
              <a:rPr lang="zh-TW" altLang="zh-TW"/>
              <a:pPr/>
              <a:t>‹#›</a:t>
            </a:fld>
            <a:endParaRPr lang="zh-TW"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3078163" cy="512763"/>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defTabSz="990600">
              <a:defRPr kumimoji="0" sz="1300">
                <a:latin typeface="Cambria" pitchFamily="18" charset="0"/>
                <a:ea typeface="微軟正黑體" pitchFamily="34" charset="-120"/>
              </a:defRPr>
            </a:lvl1pPr>
          </a:lstStyle>
          <a:p>
            <a:endParaRPr lang="zh-TW" altLang="zh-TW"/>
          </a:p>
        </p:txBody>
      </p:sp>
      <p:sp>
        <p:nvSpPr>
          <p:cNvPr id="3" name="日期版面配置區 2"/>
          <p:cNvSpPr>
            <a:spLocks noGrp="1"/>
          </p:cNvSpPr>
          <p:nvPr>
            <p:ph type="dt" idx="1"/>
          </p:nvPr>
        </p:nvSpPr>
        <p:spPr bwMode="auto">
          <a:xfrm>
            <a:off x="4022725" y="0"/>
            <a:ext cx="3078163" cy="512763"/>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algn="r" defTabSz="990600">
              <a:defRPr kumimoji="0" sz="1300">
                <a:latin typeface="Cambria" pitchFamily="18" charset="0"/>
                <a:ea typeface="微軟正黑體" pitchFamily="34" charset="-120"/>
              </a:defRPr>
            </a:lvl1pPr>
          </a:lstStyle>
          <a:p>
            <a:fld id="{AA2F0913-72A1-4B23-8C23-7E66FE12F4A9}" type="datetimeFigureOut">
              <a:rPr lang="zh-TW" altLang="en-US"/>
              <a:pPr/>
              <a:t>2014/12/11</a:t>
            </a:fld>
            <a:endParaRPr lang="zh-TW" altLang="zh-TW"/>
          </a:p>
        </p:txBody>
      </p:sp>
      <p:sp>
        <p:nvSpPr>
          <p:cNvPr id="4" name="投影片圖像版面配置區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1440" tIns="45720" rIns="91440" bIns="45720" rtlCol="0" anchor="ctr"/>
          <a:lstStyle/>
          <a:p>
            <a:pPr lvl="0"/>
            <a:endParaRPr lang="zh-TW" noProof="0"/>
          </a:p>
        </p:txBody>
      </p:sp>
      <p:sp>
        <p:nvSpPr>
          <p:cNvPr id="5" name="備忘稿版面配置區 4"/>
          <p:cNvSpPr>
            <a:spLocks noGrp="1"/>
          </p:cNvSpPr>
          <p:nvPr>
            <p:ph type="body" sz="quarter" idx="3"/>
          </p:nvPr>
        </p:nvSpPr>
        <p:spPr bwMode="auto">
          <a:xfrm>
            <a:off x="709613" y="4926013"/>
            <a:ext cx="5683250" cy="3452812"/>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p>
            <a:pPr lvl="0"/>
            <a:r>
              <a:rPr lang="zh-TW" noProof="0"/>
              <a:t>按一下以編輯母片文字樣式</a:t>
            </a:r>
          </a:p>
          <a:p>
            <a:pPr lvl="1"/>
            <a:r>
              <a:rPr lang="zh-TW" noProof="0"/>
              <a:t>第二層</a:t>
            </a:r>
          </a:p>
          <a:p>
            <a:pPr lvl="2"/>
            <a:r>
              <a:rPr lang="zh-TW" noProof="0"/>
              <a:t>第三層</a:t>
            </a:r>
          </a:p>
          <a:p>
            <a:pPr lvl="3"/>
            <a:r>
              <a:rPr lang="zh-TW" noProof="0"/>
              <a:t>第四層</a:t>
            </a:r>
          </a:p>
          <a:p>
            <a:pPr lvl="4"/>
            <a:r>
              <a:rPr lang="zh-TW" noProof="0"/>
              <a:t>第五層</a:t>
            </a:r>
          </a:p>
        </p:txBody>
      </p:sp>
      <p:sp>
        <p:nvSpPr>
          <p:cNvPr id="6" name="頁尾版面配置區 5"/>
          <p:cNvSpPr>
            <a:spLocks noGrp="1"/>
          </p:cNvSpPr>
          <p:nvPr>
            <p:ph type="ftr" sz="quarter" idx="4"/>
          </p:nvPr>
        </p:nvSpPr>
        <p:spPr bwMode="auto">
          <a:xfrm>
            <a:off x="0" y="9721850"/>
            <a:ext cx="3078163" cy="512763"/>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defTabSz="990600">
              <a:defRPr kumimoji="0" sz="1300">
                <a:latin typeface="Cambria" pitchFamily="18" charset="0"/>
                <a:ea typeface="微軟正黑體" pitchFamily="34" charset="-120"/>
              </a:defRPr>
            </a:lvl1pPr>
          </a:lstStyle>
          <a:p>
            <a:endParaRPr lang="zh-TW" altLang="zh-TW"/>
          </a:p>
        </p:txBody>
      </p:sp>
      <p:sp>
        <p:nvSpPr>
          <p:cNvPr id="7" name="投影片編號版面配置區 6"/>
          <p:cNvSpPr>
            <a:spLocks noGrp="1"/>
          </p:cNvSpPr>
          <p:nvPr>
            <p:ph type="sldNum" sz="quarter" idx="5"/>
          </p:nvPr>
        </p:nvSpPr>
        <p:spPr bwMode="auto">
          <a:xfrm>
            <a:off x="4022725" y="9721850"/>
            <a:ext cx="3078163" cy="512763"/>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algn="r" defTabSz="990600">
              <a:defRPr kumimoji="0" sz="1300">
                <a:latin typeface="Cambria" pitchFamily="18" charset="0"/>
                <a:ea typeface="微軟正黑體" pitchFamily="34" charset="-120"/>
              </a:defRPr>
            </a:lvl1pPr>
          </a:lstStyle>
          <a:p>
            <a:fld id="{2C16B208-043D-4104-BC6B-5848367396CD}" type="slidenum">
              <a:rPr lang="zh-TW" altLang="zh-TW"/>
              <a:pPr/>
              <a:t>‹#›</a:t>
            </a:fld>
            <a:endParaRPr lang="zh-TW"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lang="zh-TW" sz="1200" kern="1200">
        <a:solidFill>
          <a:schemeClr val="tx1"/>
        </a:solidFill>
        <a:latin typeface="+mn-lt"/>
        <a:ea typeface="+mn-ea"/>
        <a:cs typeface="+mn-cs"/>
      </a:defRPr>
    </a:lvl1pPr>
    <a:lvl2pPr marL="457200" algn="l" rtl="0" fontAlgn="base">
      <a:spcBef>
        <a:spcPct val="30000"/>
      </a:spcBef>
      <a:spcAft>
        <a:spcPct val="0"/>
      </a:spcAft>
      <a:defRPr lang="zh-TW" sz="1200" kern="1200">
        <a:solidFill>
          <a:schemeClr val="tx1"/>
        </a:solidFill>
        <a:latin typeface="+mn-lt"/>
        <a:ea typeface="+mn-ea"/>
        <a:cs typeface="+mn-cs"/>
      </a:defRPr>
    </a:lvl2pPr>
    <a:lvl3pPr marL="914400" algn="l" rtl="0" fontAlgn="base">
      <a:spcBef>
        <a:spcPct val="30000"/>
      </a:spcBef>
      <a:spcAft>
        <a:spcPct val="0"/>
      </a:spcAft>
      <a:defRPr lang="zh-TW" sz="1200" kern="1200">
        <a:solidFill>
          <a:schemeClr val="tx1"/>
        </a:solidFill>
        <a:latin typeface="+mn-lt"/>
        <a:ea typeface="+mn-ea"/>
        <a:cs typeface="+mn-cs"/>
      </a:defRPr>
    </a:lvl3pPr>
    <a:lvl4pPr marL="1371600" algn="l" rtl="0" fontAlgn="base">
      <a:spcBef>
        <a:spcPct val="30000"/>
      </a:spcBef>
      <a:spcAft>
        <a:spcPct val="0"/>
      </a:spcAft>
      <a:defRPr lang="zh-TW" sz="1200" kern="1200">
        <a:solidFill>
          <a:schemeClr val="tx1"/>
        </a:solidFill>
        <a:latin typeface="+mn-lt"/>
        <a:ea typeface="+mn-ea"/>
        <a:cs typeface="+mn-cs"/>
      </a:defRPr>
    </a:lvl4pPr>
    <a:lvl5pPr marL="1828800" algn="l" rtl="0" fontAlgn="base">
      <a:spcBef>
        <a:spcPct val="30000"/>
      </a:spcBef>
      <a:spcAft>
        <a:spcPct val="0"/>
      </a:spcAft>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p:cNvSpPr>
          <p:nvPr>
            <p:ph type="sldImg"/>
          </p:nvPr>
        </p:nvSpPr>
        <p:spPr bwMode="auto">
          <a:noFill/>
          <a:ln>
            <a:solidFill>
              <a:srgbClr val="000000"/>
            </a:solidFill>
            <a:miter lim="800000"/>
            <a:headEnd/>
            <a:tailEnd/>
          </a:ln>
        </p:spPr>
      </p:sp>
      <p:sp>
        <p:nvSpPr>
          <p:cNvPr id="23554" name="備忘稿版面配置區 2"/>
          <p:cNvSpPr>
            <a:spLocks noGrp="1"/>
          </p:cNvSpPr>
          <p:nvPr>
            <p:ph type="body" idx="1"/>
          </p:nvPr>
        </p:nvSpPr>
        <p:spPr/>
        <p:txBody>
          <a:bodyPr/>
          <a:lstStyle/>
          <a:p>
            <a:pPr>
              <a:spcBef>
                <a:spcPct val="0"/>
              </a:spcBef>
            </a:pPr>
            <a:r>
              <a:rPr altLang="en-US" smtClean="0">
                <a:ea typeface="微軟正黑體" pitchFamily="34" charset="-120"/>
              </a:rPr>
              <a:t>玩是互相取悅對方</a:t>
            </a:r>
          </a:p>
        </p:txBody>
      </p:sp>
      <p:sp>
        <p:nvSpPr>
          <p:cNvPr id="23555" name="投影片編號版面配置區 3"/>
          <p:cNvSpPr>
            <a:spLocks noGrp="1"/>
          </p:cNvSpPr>
          <p:nvPr>
            <p:ph type="sldNum" sz="quarter" idx="5"/>
          </p:nvPr>
        </p:nvSpPr>
        <p:spPr>
          <a:noFill/>
        </p:spPr>
        <p:txBody>
          <a:bodyPr/>
          <a:lstStyle/>
          <a:p>
            <a:fld id="{A29EB148-456F-4639-A0D7-7F784C1F9403}" type="slidenum">
              <a:rPr lang="zh-TW" altLang="en-US"/>
              <a:pPr/>
              <a:t>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bwMode="auto">
          <a:noFill/>
          <a:ln>
            <a:solidFill>
              <a:srgbClr val="000000"/>
            </a:solidFill>
            <a:miter lim="800000"/>
            <a:headEnd/>
            <a:tailEnd/>
          </a:ln>
        </p:spPr>
      </p:sp>
      <p:sp>
        <p:nvSpPr>
          <p:cNvPr id="25602" name="備忘稿版面配置區 2"/>
          <p:cNvSpPr>
            <a:spLocks noGrp="1"/>
          </p:cNvSpPr>
          <p:nvPr>
            <p:ph type="body" idx="1"/>
          </p:nvPr>
        </p:nvSpPr>
        <p:spPr/>
        <p:txBody>
          <a:bodyPr/>
          <a:lstStyle/>
          <a:p>
            <a:pPr>
              <a:spcBef>
                <a:spcPct val="0"/>
              </a:spcBef>
            </a:pPr>
            <a:r>
              <a:rPr altLang="en-US" smtClean="0">
                <a:ea typeface="微軟正黑體" pitchFamily="34" charset="-120"/>
              </a:rPr>
              <a:t>新榮國小的案例</a:t>
            </a:r>
          </a:p>
        </p:txBody>
      </p:sp>
      <p:sp>
        <p:nvSpPr>
          <p:cNvPr id="25603" name="投影片編號版面配置區 3"/>
          <p:cNvSpPr>
            <a:spLocks noGrp="1"/>
          </p:cNvSpPr>
          <p:nvPr>
            <p:ph type="sldNum" sz="quarter" idx="5"/>
          </p:nvPr>
        </p:nvSpPr>
        <p:spPr>
          <a:noFill/>
        </p:spPr>
        <p:txBody>
          <a:bodyPr/>
          <a:lstStyle/>
          <a:p>
            <a:fld id="{17C5211F-D98B-48AF-B39F-B4BF77D34627}" type="slidenum">
              <a:rPr lang="zh-TW" altLang="en-US"/>
              <a:pPr/>
              <a:t>10</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圖像版面配置區 1"/>
          <p:cNvSpPr>
            <a:spLocks noGrp="1" noRot="1" noChangeAspect="1"/>
          </p:cNvSpPr>
          <p:nvPr>
            <p:ph type="sldImg"/>
          </p:nvPr>
        </p:nvSpPr>
        <p:spPr bwMode="auto">
          <a:noFill/>
          <a:ln>
            <a:solidFill>
              <a:srgbClr val="000000"/>
            </a:solidFill>
            <a:miter lim="800000"/>
            <a:headEnd/>
            <a:tailEnd/>
          </a:ln>
        </p:spPr>
      </p:sp>
      <p:sp>
        <p:nvSpPr>
          <p:cNvPr id="32770" name="備忘稿版面配置區 2"/>
          <p:cNvSpPr>
            <a:spLocks noGrp="1"/>
          </p:cNvSpPr>
          <p:nvPr>
            <p:ph type="body" idx="1"/>
          </p:nvPr>
        </p:nvSpPr>
        <p:spPr/>
        <p:txBody>
          <a:bodyPr/>
          <a:lstStyle/>
          <a:p>
            <a:pPr>
              <a:spcBef>
                <a:spcPct val="0"/>
              </a:spcBef>
            </a:pPr>
            <a:endParaRPr altLang="en-US" smtClean="0">
              <a:ea typeface="微軟正黑體" pitchFamily="34" charset="-120"/>
            </a:endParaRPr>
          </a:p>
        </p:txBody>
      </p:sp>
      <p:sp>
        <p:nvSpPr>
          <p:cNvPr id="32771" name="投影片編號版面配置區 3"/>
          <p:cNvSpPr>
            <a:spLocks noGrp="1"/>
          </p:cNvSpPr>
          <p:nvPr>
            <p:ph type="sldNum" sz="quarter" idx="5"/>
          </p:nvPr>
        </p:nvSpPr>
        <p:spPr>
          <a:noFill/>
        </p:spPr>
        <p:txBody>
          <a:bodyPr/>
          <a:lstStyle/>
          <a:p>
            <a:fld id="{67E0CD88-751A-43B7-A199-31399E712AC3}" type="slidenum">
              <a:rPr lang="zh-TW" altLang="en-US"/>
              <a:pPr/>
              <a:t>16</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p:txBody>
          <a:bodyPr/>
          <a:lstStyle/>
          <a:p>
            <a:pPr>
              <a:lnSpc>
                <a:spcPct val="90000"/>
              </a:lnSpc>
              <a:spcBef>
                <a:spcPct val="0"/>
              </a:spcBef>
            </a:pPr>
            <a:r>
              <a:rPr altLang="en-US" sz="1000" smtClean="0">
                <a:latin typeface="標楷體" pitchFamily="65" charset="-120"/>
                <a:ea typeface="標楷體" pitchFamily="65" charset="-120"/>
              </a:rPr>
              <a:t>婦女→</a:t>
            </a:r>
            <a:r>
              <a:rPr altLang="en-US" sz="1000" u="sng" smtClean="0">
                <a:latin typeface="標楷體" pitchFamily="65" charset="-120"/>
                <a:ea typeface="標楷體" pitchFamily="65" charset="-120"/>
              </a:rPr>
              <a:t>男女</a:t>
            </a:r>
          </a:p>
          <a:p>
            <a:pPr>
              <a:lnSpc>
                <a:spcPct val="90000"/>
              </a:lnSpc>
              <a:spcBef>
                <a:spcPct val="0"/>
              </a:spcBef>
            </a:pPr>
            <a:r>
              <a:rPr altLang="en-US" sz="1000" smtClean="0">
                <a:latin typeface="標楷體" pitchFamily="65" charset="-120"/>
                <a:ea typeface="標楷體" pitchFamily="65" charset="-120"/>
              </a:rPr>
              <a:t>致使不能抗拒→</a:t>
            </a:r>
            <a:r>
              <a:rPr altLang="en-US" sz="1000" u="sng" smtClean="0">
                <a:latin typeface="標楷體" pitchFamily="65" charset="-120"/>
                <a:ea typeface="標楷體" pitchFamily="65" charset="-120"/>
              </a:rPr>
              <a:t>違反其意願</a:t>
            </a:r>
          </a:p>
          <a:p>
            <a:pPr>
              <a:lnSpc>
                <a:spcPct val="90000"/>
              </a:lnSpc>
              <a:spcBef>
                <a:spcPct val="0"/>
              </a:spcBef>
            </a:pPr>
            <a:r>
              <a:rPr altLang="en-US" sz="1000" smtClean="0">
                <a:latin typeface="標楷體" pitchFamily="65" charset="-120"/>
                <a:ea typeface="標楷體" pitchFamily="65" charset="-120"/>
              </a:rPr>
              <a:t>姦淫→</a:t>
            </a:r>
            <a:r>
              <a:rPr altLang="en-US" sz="1000" u="sng" smtClean="0">
                <a:latin typeface="標楷體" pitchFamily="65" charset="-120"/>
                <a:ea typeface="標楷體" pitchFamily="65" charset="-120"/>
              </a:rPr>
              <a:t>性交</a:t>
            </a:r>
            <a:r>
              <a:rPr altLang="en-US" sz="1000" smtClean="0">
                <a:latin typeface="標楷體" pitchFamily="65" charset="-120"/>
                <a:ea typeface="標楷體" pitchFamily="65" charset="-120"/>
              </a:rPr>
              <a:t> </a:t>
            </a:r>
          </a:p>
          <a:p>
            <a:pPr>
              <a:spcBef>
                <a:spcPct val="0"/>
              </a:spcBef>
            </a:pPr>
            <a:endParaRPr altLang="en-US" smtClean="0">
              <a:ea typeface="微軟正黑體" pitchFamily="34"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p:txBody>
          <a:bodyPr/>
          <a:lstStyle/>
          <a:p>
            <a:pPr>
              <a:spcBef>
                <a:spcPct val="0"/>
              </a:spcBef>
            </a:pPr>
            <a:endParaRPr lang="zh-CN" altLang="en-US" smtClean="0">
              <a:cs typeface="幼圆"/>
            </a:endParaRPr>
          </a:p>
        </p:txBody>
      </p:sp>
      <p:sp>
        <p:nvSpPr>
          <p:cNvPr id="83971" name="Slide Number Placeholder 3"/>
          <p:cNvSpPr>
            <a:spLocks noGrp="1"/>
          </p:cNvSpPr>
          <p:nvPr>
            <p:ph type="sldNum" sz="quarter" idx="5"/>
          </p:nvPr>
        </p:nvSpPr>
        <p:spPr>
          <a:noFill/>
        </p:spPr>
        <p:txBody>
          <a:bodyPr/>
          <a:lstStyle/>
          <a:p>
            <a:fld id="{69BBA13C-2EDA-48F8-9FE1-56666E27D03E}" type="slidenum">
              <a:rPr lang="zh-CN" altLang="en-US">
                <a:ea typeface="幼圆"/>
                <a:cs typeface="幼圆"/>
              </a:rPr>
              <a:pPr/>
              <a:t>64</a:t>
            </a:fld>
            <a:endParaRPr lang="en-US" altLang="zh-CN">
              <a:ea typeface="幼圆"/>
              <a:cs typeface="幼圆"/>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自定义版式">
    <p:spTree>
      <p:nvGrpSpPr>
        <p:cNvPr id="1" name=""/>
        <p:cNvGrpSpPr/>
        <p:nvPr/>
      </p:nvGrpSpPr>
      <p:grpSpPr>
        <a:xfrm>
          <a:off x="0" y="0"/>
          <a:ext cx="0" cy="0"/>
          <a:chOff x="0" y="0"/>
          <a:chExt cx="0" cy="0"/>
        </a:xfrm>
      </p:grpSpPr>
      <p:pic>
        <p:nvPicPr>
          <p:cNvPr id="4" name="图片 9" descr="未标题-1_13.png"/>
          <p:cNvPicPr>
            <a:picLocks noChangeAspect="1"/>
          </p:cNvPicPr>
          <p:nvPr/>
        </p:nvPicPr>
        <p:blipFill>
          <a:blip r:embed="rId2"/>
          <a:srcRect/>
          <a:stretch>
            <a:fillRect/>
          </a:stretch>
        </p:blipFill>
        <p:spPr bwMode="auto">
          <a:xfrm>
            <a:off x="0" y="2214563"/>
            <a:ext cx="1500188" cy="1047750"/>
          </a:xfrm>
          <a:prstGeom prst="rect">
            <a:avLst/>
          </a:prstGeom>
          <a:noFill/>
          <a:ln w="9525">
            <a:noFill/>
            <a:miter lim="800000"/>
            <a:headEnd/>
            <a:tailEnd/>
          </a:ln>
        </p:spPr>
      </p:pic>
      <p:sp>
        <p:nvSpPr>
          <p:cNvPr id="5" name="矩形 5"/>
          <p:cNvSpPr/>
          <p:nvPr/>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6" name="任意多边形 7"/>
          <p:cNvSpPr/>
          <p:nvPr/>
        </p:nvSpPr>
        <p:spPr>
          <a:xfrm>
            <a:off x="6429375" y="357188"/>
            <a:ext cx="2286000" cy="164306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7" name="任意多边形 8"/>
          <p:cNvSpPr/>
          <p:nvPr/>
        </p:nvSpPr>
        <p:spPr>
          <a:xfrm>
            <a:off x="4572000" y="3500438"/>
            <a:ext cx="1677988" cy="127952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pic>
        <p:nvPicPr>
          <p:cNvPr id="8" name="图片 6" descr="bs_05.png"/>
          <p:cNvPicPr>
            <a:picLocks noChangeAspect="1"/>
          </p:cNvPicPr>
          <p:nvPr/>
        </p:nvPicPr>
        <p:blipFill>
          <a:blip r:embed="rId3"/>
          <a:srcRect/>
          <a:stretch>
            <a:fillRect/>
          </a:stretch>
        </p:blipFill>
        <p:spPr bwMode="auto">
          <a:xfrm>
            <a:off x="5980113" y="2000250"/>
            <a:ext cx="3163887" cy="4735513"/>
          </a:xfrm>
          <a:prstGeom prst="rect">
            <a:avLst/>
          </a:prstGeom>
          <a:noFill/>
          <a:ln w="9525">
            <a:noFill/>
            <a:miter lim="800000"/>
            <a:headEnd/>
            <a:tailEnd/>
          </a:ln>
        </p:spPr>
      </p:pic>
      <p:pic>
        <p:nvPicPr>
          <p:cNvPr id="9" name="图片 12" descr="sb_06.png"/>
          <p:cNvPicPr>
            <a:picLocks noChangeAspect="1"/>
          </p:cNvPicPr>
          <p:nvPr/>
        </p:nvPicPr>
        <p:blipFill>
          <a:blip r:embed="rId4"/>
          <a:srcRect/>
          <a:stretch>
            <a:fillRect/>
          </a:stretch>
        </p:blipFill>
        <p:spPr bwMode="auto">
          <a:xfrm>
            <a:off x="5357813" y="5143500"/>
            <a:ext cx="1012825" cy="1330325"/>
          </a:xfrm>
          <a:prstGeom prst="rect">
            <a:avLst/>
          </a:prstGeom>
          <a:noFill/>
          <a:ln w="9525">
            <a:noFill/>
            <a:miter lim="800000"/>
            <a:headEnd/>
            <a:tailEnd/>
          </a:ln>
        </p:spPr>
      </p:pic>
      <p:sp>
        <p:nvSpPr>
          <p:cNvPr id="15" name="文本占位符 14"/>
          <p:cNvSpPr>
            <a:spLocks noGrp="1"/>
          </p:cNvSpPr>
          <p:nvPr>
            <p:ph type="body" sz="quarter" idx="10"/>
          </p:nvPr>
        </p:nvSpPr>
        <p:spPr>
          <a:xfrm>
            <a:off x="398592" y="1321585"/>
            <a:ext cx="6033852" cy="1785937"/>
          </a:xfrm>
        </p:spPr>
        <p:txBody>
          <a:bodyPr>
            <a:noAutofit/>
          </a:bodyPr>
          <a:lstStyle>
            <a:lvl1pPr>
              <a:defRPr sz="4000"/>
            </a:lvl1pPr>
            <a:lvl2pPr>
              <a:defRPr sz="2000"/>
            </a:lvl2pPr>
            <a:lvl3pPr>
              <a:defRPr sz="1800"/>
            </a:lvl3pPr>
            <a:lvl4pPr>
              <a:defRPr sz="1600"/>
            </a:lvl4pPr>
            <a:lvl5pPr>
              <a:defRPr sz="1600"/>
            </a:lvl5pPr>
          </a:lstStyle>
          <a:p>
            <a:pPr lvl="0"/>
            <a:r>
              <a:rPr lang="zh-TW" altLang="en-US" smtClean="0"/>
              <a:t>按一下以編輯母片文字樣式</a:t>
            </a:r>
          </a:p>
        </p:txBody>
      </p:sp>
      <p:sp>
        <p:nvSpPr>
          <p:cNvPr id="11" name="文本占位符 14"/>
          <p:cNvSpPr>
            <a:spLocks noGrp="1"/>
          </p:cNvSpPr>
          <p:nvPr>
            <p:ph type="body" sz="quarter" idx="11"/>
          </p:nvPr>
        </p:nvSpPr>
        <p:spPr>
          <a:xfrm>
            <a:off x="416104" y="3475085"/>
            <a:ext cx="6033852" cy="892969"/>
          </a:xfrm>
        </p:spPr>
        <p:txBody>
          <a:bodyPr>
            <a:noAutofit/>
          </a:bodyPr>
          <a:lstStyle>
            <a:lvl1pPr>
              <a:defRPr sz="2800"/>
            </a:lvl1pPr>
            <a:lvl2pPr>
              <a:defRPr sz="2000"/>
            </a:lvl2pPr>
            <a:lvl3pPr>
              <a:defRPr sz="1800"/>
            </a:lvl3pPr>
            <a:lvl4pPr>
              <a:defRPr sz="1600"/>
            </a:lvl4pPr>
            <a:lvl5pPr>
              <a:defRPr sz="1600"/>
            </a:lvl5pPr>
          </a:lstStyle>
          <a:p>
            <a:pPr lvl="0"/>
            <a:r>
              <a:rPr lang="zh-TW" altLang="en-US" smtClean="0"/>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dirty="0"/>
          </a:p>
        </p:txBody>
      </p:sp>
      <p:sp>
        <p:nvSpPr>
          <p:cNvPr id="5" name="內容版面配置區 4"/>
          <p:cNvSpPr>
            <a:spLocks noGrp="1"/>
          </p:cNvSpPr>
          <p:nvPr>
            <p:ph sz="quarter" idx="10"/>
          </p:nvPr>
        </p:nvSpPr>
        <p:spPr>
          <a:xfrm>
            <a:off x="323528" y="1628801"/>
            <a:ext cx="8208912" cy="410445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自定义版式">
    <p:bg>
      <p:bgPr>
        <a:solidFill>
          <a:srgbClr val="F0D790"/>
        </a:solidFill>
        <a:effectLst/>
      </p:bgPr>
    </p:bg>
    <p:spTree>
      <p:nvGrpSpPr>
        <p:cNvPr id="1" name=""/>
        <p:cNvGrpSpPr/>
        <p:nvPr/>
      </p:nvGrpSpPr>
      <p:grpSpPr>
        <a:xfrm>
          <a:off x="0" y="0"/>
          <a:ext cx="0" cy="0"/>
          <a:chOff x="0" y="0"/>
          <a:chExt cx="0" cy="0"/>
        </a:xfrm>
      </p:grpSpPr>
      <p:sp>
        <p:nvSpPr>
          <p:cNvPr id="3" name="矩形 5"/>
          <p:cNvSpPr/>
          <p:nvPr/>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pic>
        <p:nvPicPr>
          <p:cNvPr id="4" name="图片 7" descr="返校2_03.png"/>
          <p:cNvPicPr>
            <a:picLocks noChangeAspect="1"/>
          </p:cNvPicPr>
          <p:nvPr/>
        </p:nvPicPr>
        <p:blipFill>
          <a:blip r:embed="rId2"/>
          <a:srcRect/>
          <a:stretch>
            <a:fillRect/>
          </a:stretch>
        </p:blipFill>
        <p:spPr bwMode="auto">
          <a:xfrm>
            <a:off x="5988050" y="4165600"/>
            <a:ext cx="3143250" cy="2419350"/>
          </a:xfrm>
          <a:prstGeom prst="rect">
            <a:avLst/>
          </a:prstGeom>
          <a:noFill/>
          <a:ln w="9525">
            <a:noFill/>
            <a:miter lim="800000"/>
            <a:headEnd/>
            <a:tailEnd/>
          </a:ln>
        </p:spPr>
      </p:pic>
      <p:grpSp>
        <p:nvGrpSpPr>
          <p:cNvPr id="5" name="组合 13"/>
          <p:cNvGrpSpPr>
            <a:grpSpLocks/>
          </p:cNvGrpSpPr>
          <p:nvPr/>
        </p:nvGrpSpPr>
        <p:grpSpPr bwMode="auto">
          <a:xfrm>
            <a:off x="6500813" y="3068638"/>
            <a:ext cx="2643187" cy="1509712"/>
            <a:chOff x="6572264" y="3159625"/>
            <a:chExt cx="3000396" cy="1779455"/>
          </a:xfrm>
        </p:grpSpPr>
        <p:sp>
          <p:nvSpPr>
            <p:cNvPr id="6" name="矩形 9"/>
            <p:cNvSpPr/>
            <p:nvPr userDrawn="1"/>
          </p:nvSpPr>
          <p:spPr>
            <a:xfrm>
              <a:off x="6929068" y="3159625"/>
              <a:ext cx="2286788" cy="769039"/>
            </a:xfrm>
            <a:prstGeom prst="rect">
              <a:avLst/>
            </a:prstGeom>
          </p:spPr>
          <p:txBody>
            <a:bodyPr>
              <a:spAutoFit/>
            </a:bodyPr>
            <a:lstStyle/>
            <a:p>
              <a:pPr fontAlgn="auto">
                <a:spcBef>
                  <a:spcPts val="0"/>
                </a:spcBef>
                <a:spcAft>
                  <a:spcPts val="0"/>
                </a:spcAft>
                <a:defRPr/>
              </a:pPr>
              <a:r>
                <a:rPr kumimoji="0" lang="en-US" altLang="zh-CN" sz="4400" dirty="0">
                  <a:solidFill>
                    <a:srgbClr val="FF0000"/>
                  </a:solidFill>
                  <a:effectLst>
                    <a:outerShdw blurRad="50800" dist="38100" dir="2700000" algn="tl" rotWithShape="0">
                      <a:prstClr val="black">
                        <a:alpha val="40000"/>
                      </a:prstClr>
                    </a:outerShdw>
                  </a:effectLst>
                  <a:latin typeface="Arial Rounded MT Bold" pitchFamily="34" charset="0"/>
                  <a:ea typeface="+mn-ea"/>
                </a:rPr>
                <a:t>B</a:t>
              </a:r>
              <a:r>
                <a:rPr kumimoji="0" lang="en-US" altLang="zh-CN" sz="4400" dirty="0">
                  <a:solidFill>
                    <a:srgbClr val="C00000"/>
                  </a:solidFill>
                  <a:effectLst>
                    <a:outerShdw blurRad="50800" dist="38100" dir="2700000" algn="tl" rotWithShape="0">
                      <a:prstClr val="black">
                        <a:alpha val="40000"/>
                      </a:prstClr>
                    </a:outerShdw>
                  </a:effectLst>
                  <a:latin typeface="Arial Rounded MT Bold" pitchFamily="34" charset="0"/>
                  <a:ea typeface="+mn-ea"/>
                </a:rPr>
                <a:t>A</a:t>
              </a:r>
              <a:r>
                <a:rPr kumimoji="0" lang="en-US" altLang="zh-CN" sz="4400" dirty="0">
                  <a:solidFill>
                    <a:srgbClr val="92D050"/>
                  </a:solidFill>
                  <a:effectLst>
                    <a:outerShdw blurRad="50800" dist="38100" dir="2700000" algn="tl" rotWithShape="0">
                      <a:prstClr val="black">
                        <a:alpha val="40000"/>
                      </a:prstClr>
                    </a:outerShdw>
                  </a:effectLst>
                  <a:latin typeface="Arial Rounded MT Bold" pitchFamily="34" charset="0"/>
                  <a:ea typeface="+mn-ea"/>
                </a:rPr>
                <a:t>C</a:t>
              </a:r>
              <a:r>
                <a:rPr kumimoji="0" lang="en-US" altLang="zh-CN" sz="4400" dirty="0">
                  <a:solidFill>
                    <a:srgbClr val="7030A0"/>
                  </a:solidFill>
                  <a:effectLst>
                    <a:outerShdw blurRad="50800" dist="38100" dir="2700000" algn="tl" rotWithShape="0">
                      <a:prstClr val="black">
                        <a:alpha val="40000"/>
                      </a:prstClr>
                    </a:outerShdw>
                  </a:effectLst>
                  <a:latin typeface="Arial Rounded MT Bold" pitchFamily="34" charset="0"/>
                  <a:ea typeface="+mn-ea"/>
                </a:rPr>
                <a:t>K</a:t>
              </a:r>
              <a:endParaRPr kumimoji="0" lang="zh-CN" altLang="en-US" sz="4400" dirty="0">
                <a:solidFill>
                  <a:srgbClr val="7030A0"/>
                </a:solidFill>
                <a:effectLst>
                  <a:outerShdw blurRad="50800" dist="38100" dir="2700000" algn="tl" rotWithShape="0">
                    <a:prstClr val="black">
                      <a:alpha val="40000"/>
                    </a:prstClr>
                  </a:outerShdw>
                </a:effectLst>
                <a:latin typeface="Arial Rounded MT Bold" pitchFamily="34" charset="0"/>
                <a:ea typeface="+mn-ea"/>
              </a:endParaRPr>
            </a:p>
          </p:txBody>
        </p:sp>
        <p:sp>
          <p:nvSpPr>
            <p:cNvPr id="7" name="矩形 10"/>
            <p:cNvSpPr/>
            <p:nvPr userDrawn="1"/>
          </p:nvSpPr>
          <p:spPr>
            <a:xfrm>
              <a:off x="7357953" y="3659219"/>
              <a:ext cx="1286657" cy="769040"/>
            </a:xfrm>
            <a:prstGeom prst="rect">
              <a:avLst/>
            </a:prstGeom>
          </p:spPr>
          <p:txBody>
            <a:bodyPr>
              <a:spAutoFit/>
            </a:bodyPr>
            <a:lstStyle/>
            <a:p>
              <a:pPr fontAlgn="auto">
                <a:spcBef>
                  <a:spcPts val="0"/>
                </a:spcBef>
                <a:spcAft>
                  <a:spcPts val="0"/>
                </a:spcAft>
                <a:defRPr/>
              </a:pPr>
              <a:r>
                <a:rPr kumimoji="0" lang="en-US" altLang="zh-CN" sz="4400" dirty="0">
                  <a:solidFill>
                    <a:srgbClr val="7030A0"/>
                  </a:solidFill>
                  <a:effectLst>
                    <a:outerShdw blurRad="50800" dist="38100" dir="2700000" algn="tl" rotWithShape="0">
                      <a:prstClr val="black">
                        <a:alpha val="40000"/>
                      </a:prstClr>
                    </a:outerShdw>
                  </a:effectLst>
                  <a:latin typeface="Arial Rounded MT Bold" pitchFamily="34" charset="0"/>
                  <a:ea typeface="+mn-ea"/>
                </a:rPr>
                <a:t>T</a:t>
              </a:r>
              <a:r>
                <a:rPr kumimoji="0" lang="en-US" altLang="zh-CN" sz="4400" dirty="0">
                  <a:solidFill>
                    <a:srgbClr val="FF0000"/>
                  </a:solidFill>
                  <a:effectLst>
                    <a:outerShdw blurRad="50800" dist="38100" dir="2700000" algn="tl" rotWithShape="0">
                      <a:prstClr val="black">
                        <a:alpha val="40000"/>
                      </a:prstClr>
                    </a:outerShdw>
                  </a:effectLst>
                  <a:latin typeface="Arial Rounded MT Bold" pitchFamily="34" charset="0"/>
                  <a:ea typeface="+mn-ea"/>
                </a:rPr>
                <a:t>O</a:t>
              </a:r>
              <a:endParaRPr kumimoji="0" lang="zh-CN" altLang="en-US" sz="4400" dirty="0">
                <a:solidFill>
                  <a:srgbClr val="FF0000"/>
                </a:solidFill>
                <a:effectLst>
                  <a:outerShdw blurRad="50800" dist="38100" dir="2700000" algn="tl" rotWithShape="0">
                    <a:prstClr val="black">
                      <a:alpha val="40000"/>
                    </a:prstClr>
                  </a:outerShdw>
                </a:effectLst>
                <a:latin typeface="Arial Rounded MT Bold" pitchFamily="34" charset="0"/>
                <a:ea typeface="+mn-ea"/>
              </a:endParaRPr>
            </a:p>
          </p:txBody>
        </p:sp>
        <p:sp>
          <p:nvSpPr>
            <p:cNvPr id="8" name="矩形 11"/>
            <p:cNvSpPr/>
            <p:nvPr userDrawn="1"/>
          </p:nvSpPr>
          <p:spPr>
            <a:xfrm>
              <a:off x="6572264" y="4170041"/>
              <a:ext cx="3000396" cy="769039"/>
            </a:xfrm>
            <a:prstGeom prst="rect">
              <a:avLst/>
            </a:prstGeom>
          </p:spPr>
          <p:txBody>
            <a:bodyPr>
              <a:spAutoFit/>
            </a:bodyPr>
            <a:lstStyle/>
            <a:p>
              <a:pPr fontAlgn="auto">
                <a:spcBef>
                  <a:spcPts val="0"/>
                </a:spcBef>
                <a:spcAft>
                  <a:spcPts val="0"/>
                </a:spcAft>
                <a:defRPr/>
              </a:pPr>
              <a:r>
                <a:rPr kumimoji="0" lang="en-US" altLang="zh-CN" sz="4400" dirty="0">
                  <a:solidFill>
                    <a:schemeClr val="accent5">
                      <a:lumMod val="75000"/>
                    </a:schemeClr>
                  </a:solidFill>
                  <a:effectLst>
                    <a:outerShdw blurRad="50800" dist="38100" dir="2700000" algn="tl" rotWithShape="0">
                      <a:prstClr val="black">
                        <a:alpha val="40000"/>
                      </a:prstClr>
                    </a:outerShdw>
                  </a:effectLst>
                  <a:latin typeface="Arial Rounded MT Bold" pitchFamily="34" charset="0"/>
                  <a:ea typeface="+mn-ea"/>
                </a:rPr>
                <a:t>S</a:t>
              </a:r>
              <a:r>
                <a:rPr kumimoji="0" lang="en-US" altLang="zh-CN" sz="4400" dirty="0">
                  <a:solidFill>
                    <a:srgbClr val="E42C58"/>
                  </a:solidFill>
                  <a:effectLst>
                    <a:outerShdw blurRad="50800" dist="38100" dir="2700000" algn="tl" rotWithShape="0">
                      <a:prstClr val="black">
                        <a:alpha val="40000"/>
                      </a:prstClr>
                    </a:outerShdw>
                  </a:effectLst>
                  <a:latin typeface="Arial Rounded MT Bold" pitchFamily="34" charset="0"/>
                  <a:ea typeface="+mn-ea"/>
                </a:rPr>
                <a:t>C</a:t>
              </a:r>
              <a:r>
                <a:rPr kumimoji="0" lang="en-US" altLang="zh-CN" sz="4400" dirty="0">
                  <a:solidFill>
                    <a:srgbClr val="92D050"/>
                  </a:solidFill>
                  <a:effectLst>
                    <a:outerShdw blurRad="50800" dist="38100" dir="2700000" algn="tl" rotWithShape="0">
                      <a:prstClr val="black">
                        <a:alpha val="40000"/>
                      </a:prstClr>
                    </a:outerShdw>
                  </a:effectLst>
                  <a:latin typeface="Arial Rounded MT Bold" pitchFamily="34" charset="0"/>
                  <a:ea typeface="+mn-ea"/>
                </a:rPr>
                <a:t>H</a:t>
              </a:r>
              <a:r>
                <a:rPr kumimoji="0" lang="en-US" altLang="zh-CN" sz="4400" dirty="0">
                  <a:solidFill>
                    <a:srgbClr val="C00000"/>
                  </a:solidFill>
                  <a:effectLst>
                    <a:outerShdw blurRad="50800" dist="38100" dir="2700000" algn="tl" rotWithShape="0">
                      <a:prstClr val="black">
                        <a:alpha val="40000"/>
                      </a:prstClr>
                    </a:outerShdw>
                  </a:effectLst>
                  <a:latin typeface="Arial Rounded MT Bold" pitchFamily="34" charset="0"/>
                  <a:ea typeface="+mn-ea"/>
                </a:rPr>
                <a:t>O</a:t>
              </a:r>
              <a:r>
                <a:rPr kumimoji="0" lang="en-US" altLang="zh-CN" sz="4400" dirty="0">
                  <a:solidFill>
                    <a:srgbClr val="92D050"/>
                  </a:solidFill>
                  <a:effectLst>
                    <a:outerShdw blurRad="50800" dist="38100" dir="2700000" algn="tl" rotWithShape="0">
                      <a:prstClr val="black">
                        <a:alpha val="40000"/>
                      </a:prstClr>
                    </a:outerShdw>
                  </a:effectLst>
                  <a:latin typeface="Arial Rounded MT Bold" pitchFamily="34" charset="0"/>
                  <a:ea typeface="+mn-ea"/>
                </a:rPr>
                <a:t>O</a:t>
              </a:r>
              <a:r>
                <a:rPr kumimoji="0" lang="en-US" altLang="zh-CN" sz="4400" dirty="0">
                  <a:solidFill>
                    <a:schemeClr val="accent5">
                      <a:lumMod val="75000"/>
                    </a:schemeClr>
                  </a:solidFill>
                  <a:effectLst>
                    <a:outerShdw blurRad="50800" dist="38100" dir="2700000" algn="tl" rotWithShape="0">
                      <a:prstClr val="black">
                        <a:alpha val="40000"/>
                      </a:prstClr>
                    </a:outerShdw>
                  </a:effectLst>
                  <a:latin typeface="Arial Rounded MT Bold" pitchFamily="34" charset="0"/>
                  <a:ea typeface="+mn-ea"/>
                </a:rPr>
                <a:t>L</a:t>
              </a:r>
              <a:endParaRPr kumimoji="0" lang="zh-CN" altLang="en-US" sz="4400" dirty="0">
                <a:solidFill>
                  <a:schemeClr val="accent5">
                    <a:lumMod val="75000"/>
                  </a:schemeClr>
                </a:solidFill>
                <a:effectLst>
                  <a:outerShdw blurRad="50800" dist="38100" dir="2700000" algn="tl" rotWithShape="0">
                    <a:prstClr val="black">
                      <a:alpha val="40000"/>
                    </a:prstClr>
                  </a:outerShdw>
                </a:effectLst>
                <a:latin typeface="Arial Rounded MT Bold" pitchFamily="34" charset="0"/>
                <a:ea typeface="+mn-ea"/>
              </a:endParaRPr>
            </a:p>
          </p:txBody>
        </p:sp>
      </p:grpSp>
      <p:pic>
        <p:nvPicPr>
          <p:cNvPr id="9" name="图片 6" descr="bs_05.png"/>
          <p:cNvPicPr>
            <a:picLocks noChangeAspect="1"/>
          </p:cNvPicPr>
          <p:nvPr/>
        </p:nvPicPr>
        <p:blipFill>
          <a:blip r:embed="rId3"/>
          <a:srcRect/>
          <a:stretch>
            <a:fillRect/>
          </a:stretch>
        </p:blipFill>
        <p:spPr bwMode="auto">
          <a:xfrm>
            <a:off x="0" y="4411663"/>
            <a:ext cx="1825625" cy="2441575"/>
          </a:xfrm>
          <a:prstGeom prst="rect">
            <a:avLst/>
          </a:prstGeom>
          <a:noFill/>
          <a:ln w="9525">
            <a:noFill/>
            <a:miter lim="800000"/>
            <a:headEnd/>
            <a:tailEnd/>
          </a:ln>
        </p:spPr>
      </p:pic>
      <p:pic>
        <p:nvPicPr>
          <p:cNvPr id="10" name="图片 12" descr="sb_06.png"/>
          <p:cNvPicPr>
            <a:picLocks noChangeAspect="1"/>
          </p:cNvPicPr>
          <p:nvPr/>
        </p:nvPicPr>
        <p:blipFill>
          <a:blip r:embed="rId4"/>
          <a:srcRect/>
          <a:stretch>
            <a:fillRect/>
          </a:stretch>
        </p:blipFill>
        <p:spPr bwMode="auto">
          <a:xfrm>
            <a:off x="1625600" y="5929313"/>
            <a:ext cx="704850" cy="923925"/>
          </a:xfrm>
          <a:prstGeom prst="rect">
            <a:avLst/>
          </a:prstGeom>
          <a:noFill/>
          <a:ln w="9525">
            <a:noFill/>
            <a:miter lim="800000"/>
            <a:headEnd/>
            <a:tailEnd/>
          </a:ln>
        </p:spPr>
      </p:pic>
      <p:sp>
        <p:nvSpPr>
          <p:cNvPr id="15" name="文本占位符 14"/>
          <p:cNvSpPr>
            <a:spLocks noGrp="1"/>
          </p:cNvSpPr>
          <p:nvPr>
            <p:ph type="body" sz="quarter" idx="10"/>
          </p:nvPr>
        </p:nvSpPr>
        <p:spPr>
          <a:xfrm>
            <a:off x="467544" y="1868818"/>
            <a:ext cx="7200800" cy="1785937"/>
          </a:xfrm>
        </p:spPr>
        <p:txBody>
          <a:bodyPr>
            <a:normAutofit/>
          </a:bodyPr>
          <a:lstStyle>
            <a:lvl1pPr>
              <a:defRPr sz="4000"/>
            </a:lvl1pPr>
            <a:lvl2pPr>
              <a:defRPr sz="3600"/>
            </a:lvl2pPr>
          </a:lstStyle>
          <a:p>
            <a:pPr lvl="0"/>
            <a:r>
              <a:rPr lang="zh-TW" altLang="en-US" smtClean="0"/>
              <a:t>按一下以編輯母片文字樣式</a:t>
            </a:r>
          </a:p>
          <a:p>
            <a:pPr lvl="1"/>
            <a:r>
              <a:rPr lang="zh-TW" altLang="en-US" smtClean="0"/>
              <a:t>第二層</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3" name="矩形 5"/>
          <p:cNvSpPr/>
          <p:nvPr/>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pic>
        <p:nvPicPr>
          <p:cNvPr id="4" name="图片 6" descr="bs_05.png"/>
          <p:cNvPicPr>
            <a:picLocks noChangeAspect="1"/>
          </p:cNvPicPr>
          <p:nvPr/>
        </p:nvPicPr>
        <p:blipFill>
          <a:blip r:embed="rId2"/>
          <a:srcRect/>
          <a:stretch>
            <a:fillRect/>
          </a:stretch>
        </p:blipFill>
        <p:spPr bwMode="auto">
          <a:xfrm>
            <a:off x="5980113" y="1928813"/>
            <a:ext cx="3163887" cy="4735512"/>
          </a:xfrm>
          <a:prstGeom prst="rect">
            <a:avLst/>
          </a:prstGeom>
          <a:noFill/>
          <a:ln w="9525">
            <a:noFill/>
            <a:miter lim="800000"/>
            <a:headEnd/>
            <a:tailEnd/>
          </a:ln>
        </p:spPr>
      </p:pic>
      <p:pic>
        <p:nvPicPr>
          <p:cNvPr id="5" name="图片 12" descr="sb_06.png"/>
          <p:cNvPicPr>
            <a:picLocks noChangeAspect="1"/>
          </p:cNvPicPr>
          <p:nvPr/>
        </p:nvPicPr>
        <p:blipFill>
          <a:blip r:embed="rId3"/>
          <a:srcRect/>
          <a:stretch>
            <a:fillRect/>
          </a:stretch>
        </p:blipFill>
        <p:spPr bwMode="auto">
          <a:xfrm>
            <a:off x="5357813" y="5143500"/>
            <a:ext cx="1012825" cy="1330325"/>
          </a:xfrm>
          <a:prstGeom prst="rect">
            <a:avLst/>
          </a:prstGeom>
          <a:noFill/>
          <a:ln w="9525">
            <a:noFill/>
            <a:miter lim="800000"/>
            <a:headEnd/>
            <a:tailEnd/>
          </a:ln>
        </p:spPr>
      </p:pic>
      <p:sp>
        <p:nvSpPr>
          <p:cNvPr id="15" name="文本占位符 14"/>
          <p:cNvSpPr>
            <a:spLocks noGrp="1"/>
          </p:cNvSpPr>
          <p:nvPr>
            <p:ph type="body" sz="quarter" idx="10"/>
          </p:nvPr>
        </p:nvSpPr>
        <p:spPr>
          <a:xfrm>
            <a:off x="1071538" y="428604"/>
            <a:ext cx="4643437" cy="17859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6" name="矩形 19"/>
          <p:cNvSpPr/>
          <p:nvPr/>
        </p:nvSpPr>
        <p:spPr>
          <a:xfrm>
            <a:off x="0" y="0"/>
            <a:ext cx="9144000" cy="5929313"/>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7" name="矩形 5"/>
          <p:cNvSpPr/>
          <p:nvPr/>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pic>
        <p:nvPicPr>
          <p:cNvPr id="8" name="图片 14" descr="{DF512866-3CB9-4A0D-A54D-82A1C76D83BE}.png"/>
          <p:cNvPicPr>
            <a:picLocks noChangeAspect="1"/>
          </p:cNvPicPr>
          <p:nvPr/>
        </p:nvPicPr>
        <p:blipFill>
          <a:blip r:embed="rId2"/>
          <a:stretch>
            <a:fillRect/>
          </a:stretch>
        </p:blipFill>
        <p:spPr>
          <a:xfrm>
            <a:off x="2987675" y="4429125"/>
            <a:ext cx="2830513" cy="2106613"/>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3500430" y="714356"/>
            <a:ext cx="4643444" cy="21431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22" name="图片占位符 21"/>
          <p:cNvSpPr>
            <a:spLocks noGrp="1"/>
          </p:cNvSpPr>
          <p:nvPr>
            <p:ph type="pic" sz="quarter" idx="12"/>
          </p:nvPr>
        </p:nvSpPr>
        <p:spPr>
          <a:xfrm>
            <a:off x="857224" y="714356"/>
            <a:ext cx="2500330" cy="2143125"/>
          </a:xfrm>
        </p:spPr>
        <p:txBody>
          <a:bodyPr rtlCol="0">
            <a:normAutofit/>
          </a:bodyPr>
          <a:lstStyle/>
          <a:p>
            <a:pPr lvl="0"/>
            <a:r>
              <a:rPr lang="zh-TW" altLang="en-US" noProof="0" smtClean="0"/>
              <a:t>按一下圖示以新增圖片</a:t>
            </a:r>
            <a:endParaRPr lang="zh-CN" altLang="en-US" noProof="0"/>
          </a:p>
        </p:txBody>
      </p:sp>
      <p:sp>
        <p:nvSpPr>
          <p:cNvPr id="23" name="图片占位符 21"/>
          <p:cNvSpPr>
            <a:spLocks noGrp="1"/>
          </p:cNvSpPr>
          <p:nvPr>
            <p:ph type="pic" sz="quarter" idx="13"/>
          </p:nvPr>
        </p:nvSpPr>
        <p:spPr>
          <a:xfrm>
            <a:off x="857224" y="3000372"/>
            <a:ext cx="2500330" cy="2143125"/>
          </a:xfrm>
        </p:spPr>
        <p:txBody>
          <a:bodyPr rtlCol="0">
            <a:normAutofit/>
          </a:bodyPr>
          <a:lstStyle/>
          <a:p>
            <a:pPr lvl="0"/>
            <a:r>
              <a:rPr lang="zh-TW" altLang="en-US" noProof="0" smtClean="0"/>
              <a:t>按一下圖示以新增圖片</a:t>
            </a:r>
            <a:endParaRPr lang="zh-CN" altLang="en-US" noProof="0"/>
          </a:p>
        </p:txBody>
      </p:sp>
      <p:sp>
        <p:nvSpPr>
          <p:cNvPr id="24" name="文本占位符 18"/>
          <p:cNvSpPr>
            <a:spLocks noGrp="1"/>
          </p:cNvSpPr>
          <p:nvPr>
            <p:ph type="body" sz="quarter" idx="14"/>
          </p:nvPr>
        </p:nvSpPr>
        <p:spPr>
          <a:xfrm>
            <a:off x="3500430" y="3000372"/>
            <a:ext cx="4643444" cy="21431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4" name="矩形 6"/>
          <p:cNvSpPr/>
          <p:nvPr/>
        </p:nvSpPr>
        <p:spPr>
          <a:xfrm>
            <a:off x="0" y="0"/>
            <a:ext cx="9144000" cy="5929313"/>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5" name="矩形 5"/>
          <p:cNvSpPr/>
          <p:nvPr/>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pic>
        <p:nvPicPr>
          <p:cNvPr id="6" name="图片 14" descr="{DF512866-3CB9-4A0D-A54D-82A1C76D83BE}.png"/>
          <p:cNvPicPr>
            <a:picLocks noChangeAspect="1"/>
          </p:cNvPicPr>
          <p:nvPr/>
        </p:nvPicPr>
        <p:blipFill>
          <a:blip r:embed="rId2"/>
          <a:stretch>
            <a:fillRect/>
          </a:stretch>
        </p:blipFill>
        <p:spPr>
          <a:xfrm>
            <a:off x="6313488" y="4429125"/>
            <a:ext cx="2830512" cy="2106613"/>
          </a:xfrm>
          <a:prstGeom prst="rect">
            <a:avLst/>
          </a:prstGeom>
          <a:effectLst>
            <a:outerShdw blurRad="50800" dist="38100" dir="2700000" algn="tl" rotWithShape="0">
              <a:prstClr val="black">
                <a:alpha val="40000"/>
              </a:prstClr>
            </a:outerShdw>
          </a:effectLst>
        </p:spPr>
      </p:pic>
      <p:sp>
        <p:nvSpPr>
          <p:cNvPr id="17" name="文本占位符 16"/>
          <p:cNvSpPr>
            <a:spLocks noGrp="1"/>
          </p:cNvSpPr>
          <p:nvPr>
            <p:ph type="body" sz="quarter" idx="10"/>
          </p:nvPr>
        </p:nvSpPr>
        <p:spPr>
          <a:xfrm>
            <a:off x="4572000" y="500042"/>
            <a:ext cx="3428998" cy="200026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19" name="文本占位符 18"/>
          <p:cNvSpPr>
            <a:spLocks noGrp="1"/>
          </p:cNvSpPr>
          <p:nvPr>
            <p:ph type="body" sz="quarter" idx="11"/>
          </p:nvPr>
        </p:nvSpPr>
        <p:spPr>
          <a:xfrm>
            <a:off x="1071538" y="500042"/>
            <a:ext cx="3357560" cy="200026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7_自定义版式">
    <p:spTree>
      <p:nvGrpSpPr>
        <p:cNvPr id="1" name=""/>
        <p:cNvGrpSpPr/>
        <p:nvPr/>
      </p:nvGrpSpPr>
      <p:grpSpPr>
        <a:xfrm>
          <a:off x="0" y="0"/>
          <a:ext cx="0" cy="0"/>
          <a:chOff x="0" y="0"/>
          <a:chExt cx="0" cy="0"/>
        </a:xfrm>
      </p:grpSpPr>
      <p:sp>
        <p:nvSpPr>
          <p:cNvPr id="3" name="矩形 5"/>
          <p:cNvSpPr/>
          <p:nvPr/>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4" name="任意多边形 7"/>
          <p:cNvSpPr/>
          <p:nvPr/>
        </p:nvSpPr>
        <p:spPr>
          <a:xfrm>
            <a:off x="6429375" y="357188"/>
            <a:ext cx="2286000" cy="164306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5" name="任意多边形 8"/>
          <p:cNvSpPr/>
          <p:nvPr/>
        </p:nvSpPr>
        <p:spPr>
          <a:xfrm>
            <a:off x="4572000" y="3500438"/>
            <a:ext cx="1677988" cy="127952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pic>
        <p:nvPicPr>
          <p:cNvPr id="6" name="图片 9" descr="未标题-1_13.png"/>
          <p:cNvPicPr>
            <a:picLocks noChangeAspect="1"/>
          </p:cNvPicPr>
          <p:nvPr/>
        </p:nvPicPr>
        <p:blipFill>
          <a:blip r:embed="rId2"/>
          <a:srcRect/>
          <a:stretch>
            <a:fillRect/>
          </a:stretch>
        </p:blipFill>
        <p:spPr bwMode="auto">
          <a:xfrm>
            <a:off x="0" y="2214563"/>
            <a:ext cx="1500188" cy="1047750"/>
          </a:xfrm>
          <a:prstGeom prst="rect">
            <a:avLst/>
          </a:prstGeom>
          <a:noFill/>
          <a:ln w="9525">
            <a:noFill/>
            <a:miter lim="800000"/>
            <a:headEnd/>
            <a:tailEnd/>
          </a:ln>
        </p:spPr>
      </p:pic>
      <p:pic>
        <p:nvPicPr>
          <p:cNvPr id="7" name="图片 6" descr="bs_05.png"/>
          <p:cNvPicPr>
            <a:picLocks noChangeAspect="1"/>
          </p:cNvPicPr>
          <p:nvPr/>
        </p:nvPicPr>
        <p:blipFill>
          <a:blip r:embed="rId3"/>
          <a:srcRect/>
          <a:stretch>
            <a:fillRect/>
          </a:stretch>
        </p:blipFill>
        <p:spPr bwMode="auto">
          <a:xfrm>
            <a:off x="5980113" y="1928813"/>
            <a:ext cx="3163887" cy="4735512"/>
          </a:xfrm>
          <a:prstGeom prst="rect">
            <a:avLst/>
          </a:prstGeom>
          <a:noFill/>
          <a:ln w="9525">
            <a:noFill/>
            <a:miter lim="800000"/>
            <a:headEnd/>
            <a:tailEnd/>
          </a:ln>
        </p:spPr>
      </p:pic>
      <p:pic>
        <p:nvPicPr>
          <p:cNvPr id="8" name="图片 12" descr="sb_06.png"/>
          <p:cNvPicPr>
            <a:picLocks noChangeAspect="1"/>
          </p:cNvPicPr>
          <p:nvPr/>
        </p:nvPicPr>
        <p:blipFill>
          <a:blip r:embed="rId4"/>
          <a:srcRect/>
          <a:stretch>
            <a:fillRect/>
          </a:stretch>
        </p:blipFill>
        <p:spPr bwMode="auto">
          <a:xfrm>
            <a:off x="5357813" y="5143500"/>
            <a:ext cx="1012825" cy="1330325"/>
          </a:xfrm>
          <a:prstGeom prst="rect">
            <a:avLst/>
          </a:prstGeom>
          <a:noFill/>
          <a:ln w="9525">
            <a:noFill/>
            <a:miter lim="800000"/>
            <a:headEnd/>
            <a:tailEnd/>
          </a:ln>
        </p:spPr>
      </p:pic>
      <p:sp>
        <p:nvSpPr>
          <p:cNvPr id="15" name="文本占位符 14"/>
          <p:cNvSpPr>
            <a:spLocks noGrp="1"/>
          </p:cNvSpPr>
          <p:nvPr>
            <p:ph type="body" sz="quarter" idx="10"/>
          </p:nvPr>
        </p:nvSpPr>
        <p:spPr>
          <a:xfrm>
            <a:off x="1071538" y="428604"/>
            <a:ext cx="4643437" cy="17859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pic>
        <p:nvPicPr>
          <p:cNvPr id="1026" name="图片 9" descr="未标题-1_13.png"/>
          <p:cNvPicPr>
            <a:picLocks noChangeAspect="1"/>
          </p:cNvPicPr>
          <p:nvPr/>
        </p:nvPicPr>
        <p:blipFill>
          <a:blip r:embed="rId12"/>
          <a:srcRect/>
          <a:stretch>
            <a:fillRect/>
          </a:stretch>
        </p:blipFill>
        <p:spPr bwMode="auto">
          <a:xfrm>
            <a:off x="-107950" y="-11113"/>
            <a:ext cx="1500188" cy="1047751"/>
          </a:xfrm>
          <a:prstGeom prst="rect">
            <a:avLst/>
          </a:prstGeom>
          <a:noFill/>
          <a:ln w="9525">
            <a:noFill/>
            <a:miter lim="800000"/>
            <a:headEnd/>
            <a:tailEnd/>
          </a:ln>
        </p:spPr>
      </p:pic>
      <p:sp>
        <p:nvSpPr>
          <p:cNvPr id="1027"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1029" name="Picture 2"/>
          <p:cNvPicPr>
            <a:picLocks noChangeAspect="1" noChangeArrowheads="1"/>
          </p:cNvPicPr>
          <p:nvPr/>
        </p:nvPicPr>
        <p:blipFill>
          <a:blip r:embed="rId13"/>
          <a:srcRect/>
          <a:stretch>
            <a:fillRect/>
          </a:stretch>
        </p:blipFill>
        <p:spPr bwMode="auto">
          <a:xfrm>
            <a:off x="-19050" y="5930900"/>
            <a:ext cx="9144000" cy="927100"/>
          </a:xfrm>
          <a:prstGeom prst="rect">
            <a:avLst/>
          </a:prstGeom>
          <a:noFill/>
          <a:ln w="9525">
            <a:noFill/>
            <a:miter lim="800000"/>
            <a:headEnd/>
            <a:tailEnd/>
          </a:ln>
        </p:spPr>
      </p:pic>
      <p:pic>
        <p:nvPicPr>
          <p:cNvPr id="11" name="图片 14" descr="{DF512866-3CB9-4A0D-A54D-82A1C76D83BE}.png"/>
          <p:cNvPicPr>
            <a:picLocks noChangeAspect="1"/>
          </p:cNvPicPr>
          <p:nvPr/>
        </p:nvPicPr>
        <p:blipFill>
          <a:blip r:embed="rId14"/>
          <a:stretch>
            <a:fillRect/>
          </a:stretch>
        </p:blipFill>
        <p:spPr>
          <a:xfrm>
            <a:off x="7004050" y="5084763"/>
            <a:ext cx="2381250" cy="1773237"/>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14" r:id="rId5"/>
    <p:sldLayoutId id="2147483715" r:id="rId6"/>
    <p:sldLayoutId id="2147483716" r:id="rId7"/>
    <p:sldLayoutId id="2147483717" r:id="rId8"/>
    <p:sldLayoutId id="2147483718" r:id="rId9"/>
    <p:sldLayoutId id="2147483709" r:id="rId10"/>
  </p:sldLayoutIdLst>
  <p:transition spd="med">
    <p:fade/>
  </p:transition>
  <p:timing>
    <p:tnLst>
      <p:par>
        <p:cTn id="1" dur="indefinite" restart="never" nodeType="tmRoot"/>
      </p:par>
    </p:tnLst>
  </p:timing>
  <p:txStyles>
    <p:titleStyle>
      <a:lvl1pPr algn="ctr" rtl="0" fontAlgn="base">
        <a:spcBef>
          <a:spcPct val="0"/>
        </a:spcBef>
        <a:spcAft>
          <a:spcPct val="0"/>
        </a:spcAft>
        <a:defRPr sz="4000" kern="1200">
          <a:solidFill>
            <a:schemeClr val="tx1"/>
          </a:solidFill>
          <a:latin typeface="Times New Roman" panose="02020603050405020304" pitchFamily="18" charset="0"/>
          <a:ea typeface="標楷體" panose="03000509000000000000" pitchFamily="65" charset="-120"/>
          <a:cs typeface="+mj-cs"/>
        </a:defRPr>
      </a:lvl1pPr>
      <a:lvl2pPr algn="ctr" rtl="0" fontAlgn="base">
        <a:spcBef>
          <a:spcPct val="0"/>
        </a:spcBef>
        <a:spcAft>
          <a:spcPct val="0"/>
        </a:spcAft>
        <a:defRPr sz="4000">
          <a:solidFill>
            <a:schemeClr val="tx1"/>
          </a:solidFill>
          <a:latin typeface="Times New Roman" pitchFamily="18" charset="0"/>
          <a:ea typeface="標楷體" pitchFamily="65" charset="-120"/>
        </a:defRPr>
      </a:lvl2pPr>
      <a:lvl3pPr algn="ctr" rtl="0" fontAlgn="base">
        <a:spcBef>
          <a:spcPct val="0"/>
        </a:spcBef>
        <a:spcAft>
          <a:spcPct val="0"/>
        </a:spcAft>
        <a:defRPr sz="4000">
          <a:solidFill>
            <a:schemeClr val="tx1"/>
          </a:solidFill>
          <a:latin typeface="Times New Roman" pitchFamily="18" charset="0"/>
          <a:ea typeface="標楷體" pitchFamily="65" charset="-120"/>
        </a:defRPr>
      </a:lvl3pPr>
      <a:lvl4pPr algn="ctr" rtl="0" fontAlgn="base">
        <a:spcBef>
          <a:spcPct val="0"/>
        </a:spcBef>
        <a:spcAft>
          <a:spcPct val="0"/>
        </a:spcAft>
        <a:defRPr sz="4000">
          <a:solidFill>
            <a:schemeClr val="tx1"/>
          </a:solidFill>
          <a:latin typeface="Times New Roman" pitchFamily="18" charset="0"/>
          <a:ea typeface="標楷體" pitchFamily="65" charset="-120"/>
        </a:defRPr>
      </a:lvl4pPr>
      <a:lvl5pPr algn="ctr" rtl="0" fontAlgn="base">
        <a:spcBef>
          <a:spcPct val="0"/>
        </a:spcBef>
        <a:spcAft>
          <a:spcPct val="0"/>
        </a:spcAft>
        <a:defRPr sz="4000">
          <a:solidFill>
            <a:schemeClr val="tx1"/>
          </a:solidFill>
          <a:latin typeface="Times New Roman" pitchFamily="18" charset="0"/>
          <a:ea typeface="標楷體" pitchFamily="65" charset="-120"/>
        </a:defRPr>
      </a:lvl5pPr>
      <a:lvl6pPr marL="457200" algn="ctr" rtl="0" fontAlgn="base">
        <a:spcBef>
          <a:spcPct val="0"/>
        </a:spcBef>
        <a:spcAft>
          <a:spcPct val="0"/>
        </a:spcAft>
        <a:defRPr sz="4000">
          <a:solidFill>
            <a:schemeClr val="tx1"/>
          </a:solidFill>
          <a:latin typeface="Times New Roman" pitchFamily="18" charset="0"/>
          <a:ea typeface="標楷體" pitchFamily="65" charset="-120"/>
        </a:defRPr>
      </a:lvl6pPr>
      <a:lvl7pPr marL="914400" algn="ctr" rtl="0" fontAlgn="base">
        <a:spcBef>
          <a:spcPct val="0"/>
        </a:spcBef>
        <a:spcAft>
          <a:spcPct val="0"/>
        </a:spcAft>
        <a:defRPr sz="4000">
          <a:solidFill>
            <a:schemeClr val="tx1"/>
          </a:solidFill>
          <a:latin typeface="Times New Roman" pitchFamily="18" charset="0"/>
          <a:ea typeface="標楷體" pitchFamily="65" charset="-120"/>
        </a:defRPr>
      </a:lvl7pPr>
      <a:lvl8pPr marL="1371600" algn="ctr" rtl="0" fontAlgn="base">
        <a:spcBef>
          <a:spcPct val="0"/>
        </a:spcBef>
        <a:spcAft>
          <a:spcPct val="0"/>
        </a:spcAft>
        <a:defRPr sz="4000">
          <a:solidFill>
            <a:schemeClr val="tx1"/>
          </a:solidFill>
          <a:latin typeface="Times New Roman" pitchFamily="18" charset="0"/>
          <a:ea typeface="標楷體" pitchFamily="65" charset="-120"/>
        </a:defRPr>
      </a:lvl8pPr>
      <a:lvl9pPr marL="1828800" algn="ctr" rtl="0" fontAlgn="base">
        <a:spcBef>
          <a:spcPct val="0"/>
        </a:spcBef>
        <a:spcAft>
          <a:spcPct val="0"/>
        </a:spcAft>
        <a:defRPr sz="4000">
          <a:solidFill>
            <a:schemeClr val="tx1"/>
          </a:solidFill>
          <a:latin typeface="Times New Roman" pitchFamily="18" charset="0"/>
          <a:ea typeface="標楷體" pitchFamily="65"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Times New Roman" panose="02020603050405020304" pitchFamily="18" charset="0"/>
          <a:ea typeface="標楷體" panose="03000509000000000000" pitchFamily="65" charset="-120"/>
          <a:cs typeface="+mn-cs"/>
        </a:defRPr>
      </a:lvl1pPr>
      <a:lvl2pPr marL="742950" indent="-285750" algn="l" rtl="0" fontAlgn="base">
        <a:spcBef>
          <a:spcPct val="20000"/>
        </a:spcBef>
        <a:spcAft>
          <a:spcPct val="0"/>
        </a:spcAft>
        <a:buFont typeface="Arial" charset="0"/>
        <a:buChar char="–"/>
        <a:defRPr sz="2800" kern="1200">
          <a:solidFill>
            <a:schemeClr val="tx1"/>
          </a:solidFill>
          <a:latin typeface="Times New Roman" panose="02020603050405020304" pitchFamily="18" charset="0"/>
          <a:ea typeface="標楷體" panose="03000509000000000000" pitchFamily="65" charset="-120"/>
          <a:cs typeface="+mn-cs"/>
        </a:defRPr>
      </a:lvl2pPr>
      <a:lvl3pPr marL="1143000" indent="-228600" algn="l" rtl="0" fontAlgn="base">
        <a:spcBef>
          <a:spcPct val="20000"/>
        </a:spcBef>
        <a:spcAft>
          <a:spcPct val="0"/>
        </a:spcAft>
        <a:buFont typeface="Arial" charset="0"/>
        <a:buChar char="•"/>
        <a:defRPr sz="2400" kern="1200">
          <a:solidFill>
            <a:schemeClr val="tx1"/>
          </a:solidFill>
          <a:latin typeface="Times New Roman" panose="02020603050405020304" pitchFamily="18" charset="0"/>
          <a:ea typeface="標楷體" panose="03000509000000000000" pitchFamily="65" charset="-120"/>
          <a:cs typeface="+mn-cs"/>
        </a:defRPr>
      </a:lvl3pPr>
      <a:lvl4pPr marL="1600200" indent="-228600" algn="l" rtl="0" fontAlgn="base">
        <a:spcBef>
          <a:spcPct val="20000"/>
        </a:spcBef>
        <a:spcAft>
          <a:spcPct val="0"/>
        </a:spcAft>
        <a:buFont typeface="Arial" charset="0"/>
        <a:buChar char="–"/>
        <a:defRPr sz="2000" kern="1200">
          <a:solidFill>
            <a:schemeClr val="tx1"/>
          </a:solidFill>
          <a:latin typeface="Times New Roman" panose="02020603050405020304" pitchFamily="18" charset="0"/>
          <a:ea typeface="標楷體" panose="03000509000000000000" pitchFamily="65" charset="-120"/>
          <a:cs typeface="+mn-cs"/>
        </a:defRPr>
      </a:lvl4pPr>
      <a:lvl5pPr marL="2057400" indent="-228600" algn="l" rtl="0" fontAlgn="base">
        <a:spcBef>
          <a:spcPct val="20000"/>
        </a:spcBef>
        <a:spcAft>
          <a:spcPct val="0"/>
        </a:spcAft>
        <a:buFont typeface="Arial" charset="0"/>
        <a:buChar char="»"/>
        <a:defRPr sz="2000" kern="1200">
          <a:solidFill>
            <a:schemeClr val="tx1"/>
          </a:solidFill>
          <a:latin typeface="Times New Roman" panose="02020603050405020304" pitchFamily="18" charset="0"/>
          <a:ea typeface="標楷體" panose="03000509000000000000"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8.pn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hyperlink" Target="&#26410;&#36890;&#22577;&#35009;&#32624;&#22522;&#28310;.pdf" TargetMode="Externa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1030425&#20013;&#35222;&#26032;&#32862;&#30007;&#23566;&#24107;&#30050;&#26053;&#28608;&#24773;&#12288;&#20844;&#28982;&#25695;&#25265;&#21563;&#22899;&#23416;&#29983;%2020140424.mp4"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379413" y="536575"/>
            <a:ext cx="5399087" cy="1733550"/>
          </a:xfrm>
        </p:spPr>
        <p:txBody>
          <a:bodyPr rtlCol="0" anchor="ctr">
            <a:normAutofit fontScale="92500"/>
          </a:bodyPr>
          <a:lstStyle/>
          <a:p>
            <a:pPr marL="0" indent="0" fontAlgn="auto">
              <a:spcAft>
                <a:spcPts val="0"/>
              </a:spcAft>
              <a:buFont typeface="Arial" pitchFamily="34" charset="0"/>
              <a:buNone/>
              <a:defRPr/>
            </a:pPr>
            <a:r>
              <a:rPr lang="zh-TW" altLang="en-US" sz="4800" dirty="0"/>
              <a:t>校園性平事件行政處理程序及案例研討</a:t>
            </a:r>
            <a:endParaRPr lang="zh-TW" altLang="en-US" dirty="0"/>
          </a:p>
        </p:txBody>
      </p:sp>
      <p:pic>
        <p:nvPicPr>
          <p:cNvPr id="14338" name="Picture 2"/>
          <p:cNvPicPr>
            <a:picLocks noChangeAspect="1" noChangeArrowheads="1"/>
          </p:cNvPicPr>
          <p:nvPr/>
        </p:nvPicPr>
        <p:blipFill>
          <a:blip r:embed="rId2"/>
          <a:srcRect/>
          <a:stretch>
            <a:fillRect/>
          </a:stretch>
        </p:blipFill>
        <p:spPr bwMode="auto">
          <a:xfrm>
            <a:off x="0" y="2443163"/>
            <a:ext cx="6157913" cy="364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a:xfrm>
            <a:off x="0" y="0"/>
            <a:ext cx="7954963" cy="928688"/>
          </a:xfrm>
        </p:spPr>
        <p:txBody>
          <a:bodyPr/>
          <a:lstStyle/>
          <a:p>
            <a:r>
              <a:rPr lang="zh-TW" altLang="en-US" smtClean="0">
                <a:latin typeface="標楷體" pitchFamily="65" charset="-120"/>
              </a:rPr>
              <a:t>身體界限的目的</a:t>
            </a:r>
          </a:p>
        </p:txBody>
      </p:sp>
      <p:graphicFrame>
        <p:nvGraphicFramePr>
          <p:cNvPr id="8" name="內容版面配置區 7"/>
          <p:cNvGraphicFramePr>
            <a:graphicFrameLocks noGrp="1"/>
          </p:cNvGraphicFramePr>
          <p:nvPr>
            <p:ph idx="1"/>
          </p:nvPr>
        </p:nvGraphicFramePr>
        <p:xfrm>
          <a:off x="0" y="2020529"/>
          <a:ext cx="9144000" cy="4173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資料庫圖表 5"/>
          <p:cNvGraphicFramePr/>
          <p:nvPr/>
        </p:nvGraphicFramePr>
        <p:xfrm>
          <a:off x="3465871" y="1095403"/>
          <a:ext cx="5678129" cy="8922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graphicEl>
                                              <a:dgm id="{D478AD5F-B1ED-4BB4-8553-46C2ECE886F7}"/>
                                            </p:graphicEl>
                                          </p:spTgt>
                                        </p:tgtEl>
                                        <p:attrNameLst>
                                          <p:attrName>style.visibility</p:attrName>
                                        </p:attrNameLst>
                                      </p:cBhvr>
                                      <p:to>
                                        <p:strVal val="visible"/>
                                      </p:to>
                                    </p:set>
                                    <p:animEffect transition="in" filter="circle(in)">
                                      <p:cBhvr>
                                        <p:cTn id="7" dur="1250"/>
                                        <p:tgtEl>
                                          <p:spTgt spid="6">
                                            <p:graphicEl>
                                              <a:dgm id="{D478AD5F-B1ED-4BB4-8553-46C2ECE886F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graphicEl>
                                              <a:dgm id="{240F2E14-2A5A-460F-A4E8-E1744DAF791A}"/>
                                            </p:graphicEl>
                                          </p:spTgt>
                                        </p:tgtEl>
                                        <p:attrNameLst>
                                          <p:attrName>style.visibility</p:attrName>
                                        </p:attrNameLst>
                                      </p:cBhvr>
                                      <p:to>
                                        <p:strVal val="visible"/>
                                      </p:to>
                                    </p:set>
                                    <p:animEffect transition="in" filter="circle(in)">
                                      <p:cBhvr>
                                        <p:cTn id="12" dur="1250"/>
                                        <p:tgtEl>
                                          <p:spTgt spid="6">
                                            <p:graphicEl>
                                              <a:dgm id="{240F2E14-2A5A-460F-A4E8-E1744DAF791A}"/>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graphicEl>
                                              <a:dgm id="{9FDC6CD5-8877-423E-BBB7-489CB93BB397}"/>
                                            </p:graphicEl>
                                          </p:spTgt>
                                        </p:tgtEl>
                                        <p:attrNameLst>
                                          <p:attrName>style.visibility</p:attrName>
                                        </p:attrNameLst>
                                      </p:cBhvr>
                                      <p:to>
                                        <p:strVal val="visible"/>
                                      </p:to>
                                    </p:set>
                                    <p:animEffect transition="in" filter="circle(in)">
                                      <p:cBhvr>
                                        <p:cTn id="15" dur="1250"/>
                                        <p:tgtEl>
                                          <p:spTgt spid="6">
                                            <p:graphicEl>
                                              <a:dgm id="{9FDC6CD5-8877-423E-BBB7-489CB93BB39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graphicEl>
                                              <a:dgm id="{BCA5E223-C7BE-43B5-B6B1-F092BCA88433}"/>
                                            </p:graphicEl>
                                          </p:spTgt>
                                        </p:tgtEl>
                                        <p:attrNameLst>
                                          <p:attrName>style.visibility</p:attrName>
                                        </p:attrNameLst>
                                      </p:cBhvr>
                                      <p:to>
                                        <p:strVal val="visible"/>
                                      </p:to>
                                    </p:set>
                                    <p:anim calcmode="lin" valueType="num">
                                      <p:cBhvr>
                                        <p:cTn id="20" dur="1000" fill="hold"/>
                                        <p:tgtEl>
                                          <p:spTgt spid="8">
                                            <p:graphicEl>
                                              <a:dgm id="{BCA5E223-C7BE-43B5-B6B1-F092BCA88433}"/>
                                            </p:graphicEl>
                                          </p:spTgt>
                                        </p:tgtEl>
                                        <p:attrNameLst>
                                          <p:attrName>ppt_w</p:attrName>
                                        </p:attrNameLst>
                                      </p:cBhvr>
                                      <p:tavLst>
                                        <p:tav tm="0">
                                          <p:val>
                                            <p:fltVal val="0"/>
                                          </p:val>
                                        </p:tav>
                                        <p:tav tm="100000">
                                          <p:val>
                                            <p:strVal val="#ppt_w"/>
                                          </p:val>
                                        </p:tav>
                                      </p:tavLst>
                                    </p:anim>
                                    <p:anim calcmode="lin" valueType="num">
                                      <p:cBhvr>
                                        <p:cTn id="21" dur="1000" fill="hold"/>
                                        <p:tgtEl>
                                          <p:spTgt spid="8">
                                            <p:graphicEl>
                                              <a:dgm id="{BCA5E223-C7BE-43B5-B6B1-F092BCA88433}"/>
                                            </p:graphicEl>
                                          </p:spTgt>
                                        </p:tgtEl>
                                        <p:attrNameLst>
                                          <p:attrName>ppt_h</p:attrName>
                                        </p:attrNameLst>
                                      </p:cBhvr>
                                      <p:tavLst>
                                        <p:tav tm="0">
                                          <p:val>
                                            <p:fltVal val="0"/>
                                          </p:val>
                                        </p:tav>
                                        <p:tav tm="100000">
                                          <p:val>
                                            <p:strVal val="#ppt_h"/>
                                          </p:val>
                                        </p:tav>
                                      </p:tavLst>
                                    </p:anim>
                                    <p:animEffect transition="in" filter="fade">
                                      <p:cBhvr>
                                        <p:cTn id="22" dur="1000"/>
                                        <p:tgtEl>
                                          <p:spTgt spid="8">
                                            <p:graphicEl>
                                              <a:dgm id="{BCA5E223-C7BE-43B5-B6B1-F092BCA88433}"/>
                                            </p:graphic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graphicEl>
                                              <a:dgm id="{075EAB0D-EDC1-41A5-BD30-2977D1AFB336}"/>
                                            </p:graphicEl>
                                          </p:spTgt>
                                        </p:tgtEl>
                                        <p:attrNameLst>
                                          <p:attrName>style.visibility</p:attrName>
                                        </p:attrNameLst>
                                      </p:cBhvr>
                                      <p:to>
                                        <p:strVal val="visible"/>
                                      </p:to>
                                    </p:set>
                                    <p:anim calcmode="lin" valueType="num">
                                      <p:cBhvr>
                                        <p:cTn id="25" dur="1000" fill="hold"/>
                                        <p:tgtEl>
                                          <p:spTgt spid="8">
                                            <p:graphicEl>
                                              <a:dgm id="{075EAB0D-EDC1-41A5-BD30-2977D1AFB336}"/>
                                            </p:graphicEl>
                                          </p:spTgt>
                                        </p:tgtEl>
                                        <p:attrNameLst>
                                          <p:attrName>ppt_w</p:attrName>
                                        </p:attrNameLst>
                                      </p:cBhvr>
                                      <p:tavLst>
                                        <p:tav tm="0">
                                          <p:val>
                                            <p:fltVal val="0"/>
                                          </p:val>
                                        </p:tav>
                                        <p:tav tm="100000">
                                          <p:val>
                                            <p:strVal val="#ppt_w"/>
                                          </p:val>
                                        </p:tav>
                                      </p:tavLst>
                                    </p:anim>
                                    <p:anim calcmode="lin" valueType="num">
                                      <p:cBhvr>
                                        <p:cTn id="26" dur="1000" fill="hold"/>
                                        <p:tgtEl>
                                          <p:spTgt spid="8">
                                            <p:graphicEl>
                                              <a:dgm id="{075EAB0D-EDC1-41A5-BD30-2977D1AFB336}"/>
                                            </p:graphicEl>
                                          </p:spTgt>
                                        </p:tgtEl>
                                        <p:attrNameLst>
                                          <p:attrName>ppt_h</p:attrName>
                                        </p:attrNameLst>
                                      </p:cBhvr>
                                      <p:tavLst>
                                        <p:tav tm="0">
                                          <p:val>
                                            <p:fltVal val="0"/>
                                          </p:val>
                                        </p:tav>
                                        <p:tav tm="100000">
                                          <p:val>
                                            <p:strVal val="#ppt_h"/>
                                          </p:val>
                                        </p:tav>
                                      </p:tavLst>
                                    </p:anim>
                                    <p:animEffect transition="in" filter="fade">
                                      <p:cBhvr>
                                        <p:cTn id="27" dur="1000"/>
                                        <p:tgtEl>
                                          <p:spTgt spid="8">
                                            <p:graphicEl>
                                              <a:dgm id="{075EAB0D-EDC1-41A5-BD30-2977D1AFB336}"/>
                                            </p:graphic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graphicEl>
                                              <a:dgm id="{2CCBDE6C-ACB5-4283-A445-10AC1BF92506}"/>
                                            </p:graphicEl>
                                          </p:spTgt>
                                        </p:tgtEl>
                                        <p:attrNameLst>
                                          <p:attrName>style.visibility</p:attrName>
                                        </p:attrNameLst>
                                      </p:cBhvr>
                                      <p:to>
                                        <p:strVal val="visible"/>
                                      </p:to>
                                    </p:set>
                                    <p:anim calcmode="lin" valueType="num">
                                      <p:cBhvr>
                                        <p:cTn id="30" dur="1000" fill="hold"/>
                                        <p:tgtEl>
                                          <p:spTgt spid="8">
                                            <p:graphicEl>
                                              <a:dgm id="{2CCBDE6C-ACB5-4283-A445-10AC1BF92506}"/>
                                            </p:graphicEl>
                                          </p:spTgt>
                                        </p:tgtEl>
                                        <p:attrNameLst>
                                          <p:attrName>ppt_w</p:attrName>
                                        </p:attrNameLst>
                                      </p:cBhvr>
                                      <p:tavLst>
                                        <p:tav tm="0">
                                          <p:val>
                                            <p:fltVal val="0"/>
                                          </p:val>
                                        </p:tav>
                                        <p:tav tm="100000">
                                          <p:val>
                                            <p:strVal val="#ppt_w"/>
                                          </p:val>
                                        </p:tav>
                                      </p:tavLst>
                                    </p:anim>
                                    <p:anim calcmode="lin" valueType="num">
                                      <p:cBhvr>
                                        <p:cTn id="31" dur="1000" fill="hold"/>
                                        <p:tgtEl>
                                          <p:spTgt spid="8">
                                            <p:graphicEl>
                                              <a:dgm id="{2CCBDE6C-ACB5-4283-A445-10AC1BF92506}"/>
                                            </p:graphicEl>
                                          </p:spTgt>
                                        </p:tgtEl>
                                        <p:attrNameLst>
                                          <p:attrName>ppt_h</p:attrName>
                                        </p:attrNameLst>
                                      </p:cBhvr>
                                      <p:tavLst>
                                        <p:tav tm="0">
                                          <p:val>
                                            <p:fltVal val="0"/>
                                          </p:val>
                                        </p:tav>
                                        <p:tav tm="100000">
                                          <p:val>
                                            <p:strVal val="#ppt_h"/>
                                          </p:val>
                                        </p:tav>
                                      </p:tavLst>
                                    </p:anim>
                                    <p:animEffect transition="in" filter="fade">
                                      <p:cBhvr>
                                        <p:cTn id="32" dur="1000"/>
                                        <p:tgtEl>
                                          <p:spTgt spid="8">
                                            <p:graphicEl>
                                              <a:dgm id="{2CCBDE6C-ACB5-4283-A445-10AC1BF9250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graphicEl>
                                              <a:dgm id="{F5015E72-EA3D-45C6-96C0-8F26FE85754D}"/>
                                            </p:graphicEl>
                                          </p:spTgt>
                                        </p:tgtEl>
                                        <p:attrNameLst>
                                          <p:attrName>style.visibility</p:attrName>
                                        </p:attrNameLst>
                                      </p:cBhvr>
                                      <p:to>
                                        <p:strVal val="visible"/>
                                      </p:to>
                                    </p:set>
                                    <p:anim calcmode="lin" valueType="num">
                                      <p:cBhvr>
                                        <p:cTn id="37" dur="1000" fill="hold"/>
                                        <p:tgtEl>
                                          <p:spTgt spid="8">
                                            <p:graphicEl>
                                              <a:dgm id="{F5015E72-EA3D-45C6-96C0-8F26FE85754D}"/>
                                            </p:graphicEl>
                                          </p:spTgt>
                                        </p:tgtEl>
                                        <p:attrNameLst>
                                          <p:attrName>ppt_w</p:attrName>
                                        </p:attrNameLst>
                                      </p:cBhvr>
                                      <p:tavLst>
                                        <p:tav tm="0">
                                          <p:val>
                                            <p:fltVal val="0"/>
                                          </p:val>
                                        </p:tav>
                                        <p:tav tm="100000">
                                          <p:val>
                                            <p:strVal val="#ppt_w"/>
                                          </p:val>
                                        </p:tav>
                                      </p:tavLst>
                                    </p:anim>
                                    <p:anim calcmode="lin" valueType="num">
                                      <p:cBhvr>
                                        <p:cTn id="38" dur="1000" fill="hold"/>
                                        <p:tgtEl>
                                          <p:spTgt spid="8">
                                            <p:graphicEl>
                                              <a:dgm id="{F5015E72-EA3D-45C6-96C0-8F26FE85754D}"/>
                                            </p:graphicEl>
                                          </p:spTgt>
                                        </p:tgtEl>
                                        <p:attrNameLst>
                                          <p:attrName>ppt_h</p:attrName>
                                        </p:attrNameLst>
                                      </p:cBhvr>
                                      <p:tavLst>
                                        <p:tav tm="0">
                                          <p:val>
                                            <p:fltVal val="0"/>
                                          </p:val>
                                        </p:tav>
                                        <p:tav tm="100000">
                                          <p:val>
                                            <p:strVal val="#ppt_h"/>
                                          </p:val>
                                        </p:tav>
                                      </p:tavLst>
                                    </p:anim>
                                    <p:animEffect transition="in" filter="fade">
                                      <p:cBhvr>
                                        <p:cTn id="39" dur="1000"/>
                                        <p:tgtEl>
                                          <p:spTgt spid="8">
                                            <p:graphicEl>
                                              <a:dgm id="{F5015E72-EA3D-45C6-96C0-8F26FE85754D}"/>
                                            </p:graphic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graphicEl>
                                              <a:dgm id="{CBF1A10E-E6E6-4573-94C0-4883547883A0}"/>
                                            </p:graphicEl>
                                          </p:spTgt>
                                        </p:tgtEl>
                                        <p:attrNameLst>
                                          <p:attrName>style.visibility</p:attrName>
                                        </p:attrNameLst>
                                      </p:cBhvr>
                                      <p:to>
                                        <p:strVal val="visible"/>
                                      </p:to>
                                    </p:set>
                                    <p:anim calcmode="lin" valueType="num">
                                      <p:cBhvr>
                                        <p:cTn id="42" dur="1000" fill="hold"/>
                                        <p:tgtEl>
                                          <p:spTgt spid="8">
                                            <p:graphicEl>
                                              <a:dgm id="{CBF1A10E-E6E6-4573-94C0-4883547883A0}"/>
                                            </p:graphicEl>
                                          </p:spTgt>
                                        </p:tgtEl>
                                        <p:attrNameLst>
                                          <p:attrName>ppt_w</p:attrName>
                                        </p:attrNameLst>
                                      </p:cBhvr>
                                      <p:tavLst>
                                        <p:tav tm="0">
                                          <p:val>
                                            <p:fltVal val="0"/>
                                          </p:val>
                                        </p:tav>
                                        <p:tav tm="100000">
                                          <p:val>
                                            <p:strVal val="#ppt_w"/>
                                          </p:val>
                                        </p:tav>
                                      </p:tavLst>
                                    </p:anim>
                                    <p:anim calcmode="lin" valueType="num">
                                      <p:cBhvr>
                                        <p:cTn id="43" dur="1000" fill="hold"/>
                                        <p:tgtEl>
                                          <p:spTgt spid="8">
                                            <p:graphicEl>
                                              <a:dgm id="{CBF1A10E-E6E6-4573-94C0-4883547883A0}"/>
                                            </p:graphicEl>
                                          </p:spTgt>
                                        </p:tgtEl>
                                        <p:attrNameLst>
                                          <p:attrName>ppt_h</p:attrName>
                                        </p:attrNameLst>
                                      </p:cBhvr>
                                      <p:tavLst>
                                        <p:tav tm="0">
                                          <p:val>
                                            <p:fltVal val="0"/>
                                          </p:val>
                                        </p:tav>
                                        <p:tav tm="100000">
                                          <p:val>
                                            <p:strVal val="#ppt_h"/>
                                          </p:val>
                                        </p:tav>
                                      </p:tavLst>
                                    </p:anim>
                                    <p:animEffect transition="in" filter="fade">
                                      <p:cBhvr>
                                        <p:cTn id="44" dur="1000"/>
                                        <p:tgtEl>
                                          <p:spTgt spid="8">
                                            <p:graphicEl>
                                              <a:dgm id="{CBF1A10E-E6E6-4573-94C0-4883547883A0}"/>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4F8ACBDB-B2B9-467D-A1E5-B6CA4579920B}"/>
                                            </p:graphicEl>
                                          </p:spTgt>
                                        </p:tgtEl>
                                        <p:attrNameLst>
                                          <p:attrName>style.visibility</p:attrName>
                                        </p:attrNameLst>
                                      </p:cBhvr>
                                      <p:to>
                                        <p:strVal val="visible"/>
                                      </p:to>
                                    </p:set>
                                    <p:anim calcmode="lin" valueType="num">
                                      <p:cBhvr>
                                        <p:cTn id="49" dur="1000" fill="hold"/>
                                        <p:tgtEl>
                                          <p:spTgt spid="8">
                                            <p:graphicEl>
                                              <a:dgm id="{4F8ACBDB-B2B9-467D-A1E5-B6CA4579920B}"/>
                                            </p:graphicEl>
                                          </p:spTgt>
                                        </p:tgtEl>
                                        <p:attrNameLst>
                                          <p:attrName>ppt_w</p:attrName>
                                        </p:attrNameLst>
                                      </p:cBhvr>
                                      <p:tavLst>
                                        <p:tav tm="0">
                                          <p:val>
                                            <p:fltVal val="0"/>
                                          </p:val>
                                        </p:tav>
                                        <p:tav tm="100000">
                                          <p:val>
                                            <p:strVal val="#ppt_w"/>
                                          </p:val>
                                        </p:tav>
                                      </p:tavLst>
                                    </p:anim>
                                    <p:anim calcmode="lin" valueType="num">
                                      <p:cBhvr>
                                        <p:cTn id="50" dur="1000" fill="hold"/>
                                        <p:tgtEl>
                                          <p:spTgt spid="8">
                                            <p:graphicEl>
                                              <a:dgm id="{4F8ACBDB-B2B9-467D-A1E5-B6CA4579920B}"/>
                                            </p:graphicEl>
                                          </p:spTgt>
                                        </p:tgtEl>
                                        <p:attrNameLst>
                                          <p:attrName>ppt_h</p:attrName>
                                        </p:attrNameLst>
                                      </p:cBhvr>
                                      <p:tavLst>
                                        <p:tav tm="0">
                                          <p:val>
                                            <p:fltVal val="0"/>
                                          </p:val>
                                        </p:tav>
                                        <p:tav tm="100000">
                                          <p:val>
                                            <p:strVal val="#ppt_h"/>
                                          </p:val>
                                        </p:tav>
                                      </p:tavLst>
                                    </p:anim>
                                    <p:animEffect transition="in" filter="fade">
                                      <p:cBhvr>
                                        <p:cTn id="51" dur="1000"/>
                                        <p:tgtEl>
                                          <p:spTgt spid="8">
                                            <p:graphicEl>
                                              <a:dgm id="{4F8ACBDB-B2B9-467D-A1E5-B6CA4579920B}"/>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8">
                                            <p:graphicEl>
                                              <a:dgm id="{8A7A6067-F9EC-4064-B947-7F1A347154EC}"/>
                                            </p:graphicEl>
                                          </p:spTgt>
                                        </p:tgtEl>
                                        <p:attrNameLst>
                                          <p:attrName>style.visibility</p:attrName>
                                        </p:attrNameLst>
                                      </p:cBhvr>
                                      <p:to>
                                        <p:strVal val="visible"/>
                                      </p:to>
                                    </p:set>
                                    <p:anim calcmode="lin" valueType="num">
                                      <p:cBhvr>
                                        <p:cTn id="54" dur="1000" fill="hold"/>
                                        <p:tgtEl>
                                          <p:spTgt spid="8">
                                            <p:graphicEl>
                                              <a:dgm id="{8A7A6067-F9EC-4064-B947-7F1A347154EC}"/>
                                            </p:graphicEl>
                                          </p:spTgt>
                                        </p:tgtEl>
                                        <p:attrNameLst>
                                          <p:attrName>ppt_w</p:attrName>
                                        </p:attrNameLst>
                                      </p:cBhvr>
                                      <p:tavLst>
                                        <p:tav tm="0">
                                          <p:val>
                                            <p:fltVal val="0"/>
                                          </p:val>
                                        </p:tav>
                                        <p:tav tm="100000">
                                          <p:val>
                                            <p:strVal val="#ppt_w"/>
                                          </p:val>
                                        </p:tav>
                                      </p:tavLst>
                                    </p:anim>
                                    <p:anim calcmode="lin" valueType="num">
                                      <p:cBhvr>
                                        <p:cTn id="55" dur="1000" fill="hold"/>
                                        <p:tgtEl>
                                          <p:spTgt spid="8">
                                            <p:graphicEl>
                                              <a:dgm id="{8A7A6067-F9EC-4064-B947-7F1A347154EC}"/>
                                            </p:graphicEl>
                                          </p:spTgt>
                                        </p:tgtEl>
                                        <p:attrNameLst>
                                          <p:attrName>ppt_h</p:attrName>
                                        </p:attrNameLst>
                                      </p:cBhvr>
                                      <p:tavLst>
                                        <p:tav tm="0">
                                          <p:val>
                                            <p:fltVal val="0"/>
                                          </p:val>
                                        </p:tav>
                                        <p:tav tm="100000">
                                          <p:val>
                                            <p:strVal val="#ppt_h"/>
                                          </p:val>
                                        </p:tav>
                                      </p:tavLst>
                                    </p:anim>
                                    <p:animEffect transition="in" filter="fade">
                                      <p:cBhvr>
                                        <p:cTn id="56" dur="1000"/>
                                        <p:tgtEl>
                                          <p:spTgt spid="8">
                                            <p:graphicEl>
                                              <a:dgm id="{8A7A6067-F9EC-4064-B947-7F1A347154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a:xfrm>
            <a:off x="468313" y="0"/>
            <a:ext cx="8229600" cy="908050"/>
          </a:xfrm>
        </p:spPr>
        <p:txBody>
          <a:bodyPr/>
          <a:lstStyle/>
          <a:p>
            <a:r>
              <a:rPr lang="zh-TW" altLang="en-US" sz="3600" smtClean="0">
                <a:latin typeface="標楷體" pitchFamily="65" charset="-120"/>
              </a:rPr>
              <a:t>校園性侵害性騷擾或性霸凌防治準則</a:t>
            </a:r>
          </a:p>
        </p:txBody>
      </p:sp>
      <p:sp>
        <p:nvSpPr>
          <p:cNvPr id="3" name="內容版面配置區 2"/>
          <p:cNvSpPr>
            <a:spLocks noGrp="1"/>
          </p:cNvSpPr>
          <p:nvPr>
            <p:ph idx="1"/>
          </p:nvPr>
        </p:nvSpPr>
        <p:spPr>
          <a:xfrm>
            <a:off x="457200" y="1196975"/>
            <a:ext cx="8229600" cy="5661025"/>
          </a:xfrm>
        </p:spPr>
        <p:txBody>
          <a:bodyPr rtlCol="0">
            <a:normAutofit fontScale="70000" lnSpcReduction="20000"/>
          </a:bodyPr>
          <a:lstStyle/>
          <a:p>
            <a:pPr fontAlgn="auto">
              <a:spcAft>
                <a:spcPts val="0"/>
              </a:spcAft>
              <a:buFont typeface="Arial" pitchFamily="34" charset="0"/>
              <a:buChar char="•"/>
              <a:defRPr/>
            </a:pPr>
            <a:r>
              <a:rPr lang="zh-TW" altLang="zh-TW" sz="4000" b="1" dirty="0">
                <a:latin typeface="標楷體" panose="03000509000000000000" pitchFamily="65" charset="-120"/>
              </a:rPr>
              <a:t>第</a:t>
            </a:r>
            <a:r>
              <a:rPr lang="en-US" altLang="zh-TW" sz="4000" b="1" dirty="0">
                <a:latin typeface="標楷體" panose="03000509000000000000" pitchFamily="65" charset="-120"/>
              </a:rPr>
              <a:t> 7 </a:t>
            </a:r>
            <a:r>
              <a:rPr lang="zh-TW" altLang="zh-TW" sz="4000" b="1" dirty="0">
                <a:latin typeface="標楷體" panose="03000509000000000000" pitchFamily="65" charset="-120"/>
              </a:rPr>
              <a:t>條</a:t>
            </a:r>
            <a:endParaRPr lang="zh-TW" altLang="zh-TW" sz="4000" dirty="0">
              <a:latin typeface="標楷體" panose="03000509000000000000" pitchFamily="65" charset="-120"/>
            </a:endParaRPr>
          </a:p>
          <a:p>
            <a:pPr fontAlgn="auto">
              <a:spcAft>
                <a:spcPts val="0"/>
              </a:spcAft>
              <a:buFont typeface="Arial" pitchFamily="34" charset="0"/>
              <a:buChar char="•"/>
              <a:defRPr/>
            </a:pPr>
            <a:r>
              <a:rPr lang="zh-TW" altLang="zh-TW" sz="4500" dirty="0">
                <a:latin typeface="標楷體" panose="03000509000000000000" pitchFamily="65" charset="-120"/>
              </a:rPr>
              <a:t>教師於執行教學、指導、訓練、評鑑、管理、輔導或提供學生工作機會</a:t>
            </a:r>
            <a:r>
              <a:rPr lang="zh-TW" altLang="zh-TW" sz="4500" dirty="0" smtClean="0">
                <a:latin typeface="標楷體" panose="03000509000000000000" pitchFamily="65" charset="-120"/>
              </a:rPr>
              <a:t>時，</a:t>
            </a:r>
            <a:r>
              <a:rPr lang="zh-TW" altLang="zh-TW" sz="4500" dirty="0">
                <a:latin typeface="標楷體" panose="03000509000000000000" pitchFamily="65" charset="-120"/>
              </a:rPr>
              <a:t>在與性或性別有關之人際互動上，不得發展有違專業倫理之關係。</a:t>
            </a:r>
          </a:p>
          <a:p>
            <a:pPr fontAlgn="auto">
              <a:spcAft>
                <a:spcPts val="0"/>
              </a:spcAft>
              <a:buFont typeface="Arial" pitchFamily="34" charset="0"/>
              <a:buChar char="•"/>
              <a:defRPr/>
            </a:pPr>
            <a:r>
              <a:rPr lang="zh-TW" altLang="zh-TW" sz="4500" dirty="0">
                <a:latin typeface="標楷體" panose="03000509000000000000" pitchFamily="65" charset="-120"/>
              </a:rPr>
              <a:t>教師發現其與學生之關係有違反前項專業倫理之虞，應主動迴避或陳報</a:t>
            </a:r>
            <a:r>
              <a:rPr lang="zh-TW" altLang="zh-TW" sz="4500" dirty="0" smtClean="0">
                <a:latin typeface="標楷體" panose="03000509000000000000" pitchFamily="65" charset="-120"/>
              </a:rPr>
              <a:t>學校</a:t>
            </a:r>
            <a:r>
              <a:rPr lang="zh-TW" altLang="zh-TW" sz="4500" dirty="0">
                <a:latin typeface="標楷體" panose="03000509000000000000" pitchFamily="65" charset="-120"/>
              </a:rPr>
              <a:t>處理。</a:t>
            </a:r>
          </a:p>
          <a:p>
            <a:pPr fontAlgn="auto">
              <a:spcAft>
                <a:spcPts val="0"/>
              </a:spcAft>
              <a:buFont typeface="Arial" pitchFamily="34" charset="0"/>
              <a:buChar char="•"/>
              <a:defRPr/>
            </a:pPr>
            <a:r>
              <a:rPr lang="zh-TW" altLang="zh-TW" sz="4000" b="1" dirty="0">
                <a:latin typeface="標楷體" panose="03000509000000000000" pitchFamily="65" charset="-120"/>
              </a:rPr>
              <a:t>第</a:t>
            </a:r>
            <a:r>
              <a:rPr lang="en-US" altLang="zh-TW" sz="4000" b="1" dirty="0">
                <a:latin typeface="標楷體" panose="03000509000000000000" pitchFamily="65" charset="-120"/>
              </a:rPr>
              <a:t> 8 </a:t>
            </a:r>
            <a:r>
              <a:rPr lang="zh-TW" altLang="zh-TW" sz="4000" b="1" dirty="0">
                <a:latin typeface="標楷體" panose="03000509000000000000" pitchFamily="65" charset="-120"/>
              </a:rPr>
              <a:t>條</a:t>
            </a:r>
            <a:endParaRPr lang="zh-TW" altLang="zh-TW" sz="4000" dirty="0">
              <a:latin typeface="標楷體" panose="03000509000000000000" pitchFamily="65" charset="-120"/>
            </a:endParaRPr>
          </a:p>
          <a:p>
            <a:pPr fontAlgn="auto">
              <a:spcAft>
                <a:spcPts val="0"/>
              </a:spcAft>
              <a:buFont typeface="Arial" pitchFamily="34" charset="0"/>
              <a:buChar char="•"/>
              <a:defRPr/>
            </a:pPr>
            <a:r>
              <a:rPr lang="zh-TW" altLang="zh-TW" sz="4500" dirty="0">
                <a:latin typeface="標楷體" panose="03000509000000000000" pitchFamily="65" charset="-120"/>
              </a:rPr>
              <a:t>職員工生應尊重他人與自己之性或身體之自主，避免不受歡迎之追求</a:t>
            </a:r>
            <a:r>
              <a:rPr lang="zh-TW" altLang="zh-TW" sz="4500" dirty="0" smtClean="0">
                <a:latin typeface="標楷體" panose="03000509000000000000" pitchFamily="65" charset="-120"/>
              </a:rPr>
              <a:t>行為，</a:t>
            </a:r>
            <a:r>
              <a:rPr lang="zh-TW" altLang="zh-TW" sz="4500" dirty="0">
                <a:latin typeface="標楷體" panose="03000509000000000000" pitchFamily="65" charset="-120"/>
              </a:rPr>
              <a:t>並不得以強制或暴力手段處理與性或性別有關之</a:t>
            </a:r>
            <a:r>
              <a:rPr lang="zh-TW" altLang="zh-TW" sz="4500" dirty="0" smtClean="0">
                <a:latin typeface="標楷體" panose="03000509000000000000" pitchFamily="65" charset="-120"/>
              </a:rPr>
              <a:t>衝突</a:t>
            </a:r>
            <a:r>
              <a:rPr lang="zh-TW" altLang="en-US" sz="4500" dirty="0" smtClean="0">
                <a:latin typeface="標楷體" panose="03000509000000000000" pitchFamily="65" charset="-120"/>
              </a:rPr>
              <a:t>。</a:t>
            </a:r>
            <a:endParaRPr lang="zh-TW" alt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a:xfrm>
            <a:off x="971550" y="-33338"/>
            <a:ext cx="7202488" cy="1143001"/>
          </a:xfrm>
        </p:spPr>
        <p:txBody>
          <a:bodyPr/>
          <a:lstStyle/>
          <a:p>
            <a:r>
              <a:rPr lang="zh-TW" altLang="en-US" smtClean="0">
                <a:latin typeface="標楷體" pitchFamily="65" charset="-120"/>
              </a:rPr>
              <a:t>教師法第</a:t>
            </a:r>
            <a:r>
              <a:rPr lang="en-US" altLang="zh-TW" smtClean="0">
                <a:latin typeface="標楷體" pitchFamily="65" charset="-120"/>
              </a:rPr>
              <a:t>14</a:t>
            </a:r>
            <a:r>
              <a:rPr lang="zh-TW" altLang="en-US" smtClean="0">
                <a:latin typeface="標楷體" pitchFamily="65" charset="-120"/>
              </a:rPr>
              <a:t>條修正案</a:t>
            </a:r>
          </a:p>
        </p:txBody>
      </p:sp>
      <p:sp>
        <p:nvSpPr>
          <p:cNvPr id="27650" name="內容版面配置區 2"/>
          <p:cNvSpPr>
            <a:spLocks noGrp="1"/>
          </p:cNvSpPr>
          <p:nvPr>
            <p:ph idx="1"/>
          </p:nvPr>
        </p:nvSpPr>
        <p:spPr>
          <a:xfrm>
            <a:off x="611188" y="1052513"/>
            <a:ext cx="8137525" cy="5905500"/>
          </a:xfrm>
        </p:spPr>
        <p:txBody>
          <a:bodyPr/>
          <a:lstStyle/>
          <a:p>
            <a:r>
              <a:rPr lang="zh-TW" altLang="zh-TW" sz="3000" smtClean="0">
                <a:latin typeface="標楷體" pitchFamily="65" charset="-120"/>
              </a:rPr>
              <a:t>八、經學校性別平等教育委員會或依法組成之相關委員會調查確認有性侵害行為屬實。</a:t>
            </a:r>
          </a:p>
          <a:p>
            <a:r>
              <a:rPr lang="zh-TW" altLang="zh-TW" sz="3000" smtClean="0">
                <a:latin typeface="標楷體" pitchFamily="65" charset="-120"/>
              </a:rPr>
              <a:t>九、經學校性別平等教育委員會或依法組成之相關委員會調查確認有性騷擾或性霸凌行為，且情節重大。</a:t>
            </a:r>
          </a:p>
          <a:p>
            <a:r>
              <a:rPr lang="zh-TW" altLang="zh-TW" sz="3000" smtClean="0">
                <a:latin typeface="標楷體" pitchFamily="65" charset="-120"/>
              </a:rPr>
              <a:t>十、知悉服務學校發生疑似校園性侵害事件，未依性別平等教育法規定通報，致再度發生校園性侵害事件；或偽造、變造、湮滅或隱匿他人所犯校園性侵害事件之證據，經有關機關查證屬實。</a:t>
            </a:r>
          </a:p>
          <a:p>
            <a:r>
              <a:rPr lang="zh-TW" altLang="zh-TW" sz="3000" smtClean="0">
                <a:solidFill>
                  <a:schemeClr val="bg1"/>
                </a:solidFill>
                <a:latin typeface="標楷體" pitchFamily="65" charset="-120"/>
              </a:rPr>
              <a:t>十一、體罰或霸凌學生，造成其身心嚴重侵害。</a:t>
            </a:r>
            <a:endParaRPr lang="zh-TW" altLang="en-US" sz="3000" smtClean="0">
              <a:solidFill>
                <a:schemeClr val="bg1"/>
              </a:solidFill>
              <a:latin typeface="標楷體" pitchFamily="65" charset="-12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1"/>
          <p:cNvSpPr>
            <a:spLocks noGrp="1"/>
          </p:cNvSpPr>
          <p:nvPr>
            <p:ph type="title"/>
          </p:nvPr>
        </p:nvSpPr>
        <p:spPr>
          <a:xfrm>
            <a:off x="1908175" y="0"/>
            <a:ext cx="6665913" cy="1125538"/>
          </a:xfrm>
        </p:spPr>
        <p:txBody>
          <a:bodyPr/>
          <a:lstStyle/>
          <a:p>
            <a:pPr algn="l"/>
            <a:r>
              <a:rPr lang="zh-TW" altLang="en-US" sz="3600" smtClean="0">
                <a:latin typeface="標楷體" pitchFamily="65" charset="-120"/>
              </a:rPr>
              <a:t>教育人員任用條例第</a:t>
            </a:r>
            <a:r>
              <a:rPr lang="en-US" altLang="zh-TW" sz="3600" smtClean="0">
                <a:latin typeface="標楷體" pitchFamily="65" charset="-120"/>
              </a:rPr>
              <a:t>31</a:t>
            </a:r>
            <a:r>
              <a:rPr lang="zh-TW" altLang="en-US" sz="3600" smtClean="0">
                <a:latin typeface="標楷體" pitchFamily="65" charset="-120"/>
              </a:rPr>
              <a:t>條</a:t>
            </a:r>
          </a:p>
        </p:txBody>
      </p:sp>
      <p:sp>
        <p:nvSpPr>
          <p:cNvPr id="28674" name="內容版面配置區 2"/>
          <p:cNvSpPr>
            <a:spLocks noGrp="1"/>
          </p:cNvSpPr>
          <p:nvPr>
            <p:ph idx="1"/>
          </p:nvPr>
        </p:nvSpPr>
        <p:spPr>
          <a:xfrm>
            <a:off x="179388" y="1052513"/>
            <a:ext cx="8964612" cy="5805487"/>
          </a:xfrm>
        </p:spPr>
        <p:txBody>
          <a:bodyPr/>
          <a:lstStyle/>
          <a:p>
            <a:pPr marL="182563" indent="-182563"/>
            <a:r>
              <a:rPr lang="zh-TW" altLang="en-US" sz="2200" smtClean="0">
                <a:latin typeface="標楷體" pitchFamily="65" charset="-120"/>
              </a:rPr>
              <a:t>具有下列情事之一者，不得為教育人員；其已任用者，應報請主管教育行 政機關核准後，予以解聘或免職：</a:t>
            </a:r>
            <a:endParaRPr lang="en-US" altLang="zh-TW" sz="2200" smtClean="0">
              <a:latin typeface="標楷體" pitchFamily="65" charset="-120"/>
            </a:endParaRPr>
          </a:p>
          <a:p>
            <a:pPr marL="182563" indent="-182563">
              <a:buFontTx/>
              <a:buNone/>
            </a:pPr>
            <a:r>
              <a:rPr lang="en-US" altLang="zh-TW" sz="2200" smtClean="0">
                <a:latin typeface="標楷體" pitchFamily="65" charset="-120"/>
              </a:rPr>
              <a:t>1)</a:t>
            </a:r>
            <a:r>
              <a:rPr lang="zh-TW" altLang="en-US" sz="2200" smtClean="0">
                <a:latin typeface="標楷體" pitchFamily="65" charset="-120"/>
              </a:rPr>
              <a:t>曾犯內亂、外患罪，經判決確定或通緝有案尚未結案。 </a:t>
            </a:r>
            <a:endParaRPr lang="en-US" altLang="zh-TW" sz="2200" smtClean="0">
              <a:latin typeface="標楷體" pitchFamily="65" charset="-120"/>
            </a:endParaRPr>
          </a:p>
          <a:p>
            <a:pPr marL="182563" indent="-182563">
              <a:buFontTx/>
              <a:buNone/>
            </a:pPr>
            <a:r>
              <a:rPr lang="en-US" altLang="zh-TW" sz="2200" smtClean="0">
                <a:latin typeface="標楷體" pitchFamily="65" charset="-120"/>
              </a:rPr>
              <a:t>2)</a:t>
            </a:r>
            <a:r>
              <a:rPr lang="zh-TW" altLang="en-US" sz="2200" smtClean="0">
                <a:latin typeface="標楷體" pitchFamily="65" charset="-120"/>
              </a:rPr>
              <a:t>曾服公務，因貪污瀆職經判決確定或通緝有案尚未結案。 </a:t>
            </a:r>
            <a:endParaRPr lang="en-US" altLang="zh-TW" sz="2200" smtClean="0">
              <a:latin typeface="標楷體" pitchFamily="65" charset="-120"/>
            </a:endParaRPr>
          </a:p>
          <a:p>
            <a:pPr marL="182563" indent="-182563">
              <a:buFontTx/>
              <a:buNone/>
            </a:pPr>
            <a:r>
              <a:rPr lang="en-US" altLang="zh-TW" sz="2200" smtClean="0">
                <a:latin typeface="標楷體" pitchFamily="65" charset="-120"/>
              </a:rPr>
              <a:t>3)</a:t>
            </a:r>
            <a:r>
              <a:rPr lang="zh-TW" altLang="en-US" sz="2200" smtClean="0">
                <a:latin typeface="標楷體" pitchFamily="65" charset="-120"/>
              </a:rPr>
              <a:t>曾犯性侵害犯罪防治法第二條第一項所定之罪，經判刑確定。 </a:t>
            </a:r>
            <a:endParaRPr lang="en-US" altLang="zh-TW" sz="2200" smtClean="0">
              <a:latin typeface="標楷體" pitchFamily="65" charset="-120"/>
            </a:endParaRPr>
          </a:p>
          <a:p>
            <a:pPr marL="182563" indent="-182563">
              <a:buFontTx/>
              <a:buNone/>
            </a:pPr>
            <a:r>
              <a:rPr lang="en-US" altLang="zh-TW" sz="2200" smtClean="0">
                <a:latin typeface="標楷體" pitchFamily="65" charset="-120"/>
              </a:rPr>
              <a:t>4)</a:t>
            </a:r>
            <a:r>
              <a:rPr lang="zh-TW" altLang="en-US" sz="2200" smtClean="0">
                <a:latin typeface="標楷體" pitchFamily="65" charset="-120"/>
              </a:rPr>
              <a:t>依法停止任用，或受休職處分尚未期滿，或因案停止職務，其原因尚 未消滅。</a:t>
            </a:r>
            <a:endParaRPr lang="en-US" altLang="zh-TW" sz="2200" smtClean="0">
              <a:latin typeface="標楷體" pitchFamily="65" charset="-120"/>
            </a:endParaRPr>
          </a:p>
          <a:p>
            <a:pPr marL="182563" indent="-182563">
              <a:buFontTx/>
              <a:buNone/>
            </a:pPr>
            <a:r>
              <a:rPr lang="en-US" altLang="zh-TW" sz="2200" smtClean="0">
                <a:latin typeface="標楷體" pitchFamily="65" charset="-120"/>
              </a:rPr>
              <a:t>5)</a:t>
            </a:r>
            <a:r>
              <a:rPr lang="zh-TW" altLang="en-US" sz="2200" smtClean="0">
                <a:latin typeface="標楷體" pitchFamily="65" charset="-120"/>
              </a:rPr>
              <a:t>褫奪公權尚未復權。 </a:t>
            </a:r>
            <a:endParaRPr lang="en-US" altLang="zh-TW" sz="2200" smtClean="0">
              <a:latin typeface="標楷體" pitchFamily="65" charset="-120"/>
            </a:endParaRPr>
          </a:p>
          <a:p>
            <a:pPr marL="182563" indent="-182563">
              <a:buFontTx/>
              <a:buNone/>
            </a:pPr>
            <a:r>
              <a:rPr lang="en-US" altLang="zh-TW" sz="2200" smtClean="0">
                <a:latin typeface="標楷體" pitchFamily="65" charset="-120"/>
              </a:rPr>
              <a:t>6)</a:t>
            </a:r>
            <a:r>
              <a:rPr lang="zh-TW" altLang="en-US" sz="2200" smtClean="0">
                <a:latin typeface="標楷體" pitchFamily="65" charset="-120"/>
              </a:rPr>
              <a:t>受監護或輔助宣告尚未撤銷。 </a:t>
            </a:r>
            <a:endParaRPr lang="en-US" altLang="zh-TW" sz="2200" smtClean="0">
              <a:latin typeface="標楷體" pitchFamily="65" charset="-120"/>
            </a:endParaRPr>
          </a:p>
          <a:p>
            <a:pPr marL="182563" indent="-182563">
              <a:buFontTx/>
              <a:buNone/>
            </a:pPr>
            <a:r>
              <a:rPr lang="en-US" altLang="zh-TW" sz="2200" smtClean="0">
                <a:latin typeface="標楷體" pitchFamily="65" charset="-120"/>
              </a:rPr>
              <a:t>7)</a:t>
            </a:r>
            <a:r>
              <a:rPr lang="zh-TW" altLang="en-US" sz="2200" smtClean="0">
                <a:latin typeface="標楷體" pitchFamily="65" charset="-120"/>
              </a:rPr>
              <a:t>經醫師證明有精神病。</a:t>
            </a:r>
            <a:endParaRPr lang="en-US" altLang="zh-TW" sz="2200" smtClean="0">
              <a:latin typeface="標楷體" pitchFamily="65" charset="-120"/>
            </a:endParaRPr>
          </a:p>
          <a:p>
            <a:pPr marL="182563" indent="-182563">
              <a:buFontTx/>
              <a:buNone/>
            </a:pPr>
            <a:r>
              <a:rPr lang="en-US" altLang="zh-TW" sz="2200" b="1" smtClean="0">
                <a:solidFill>
                  <a:srgbClr val="FF0000"/>
                </a:solidFill>
                <a:latin typeface="標楷體" pitchFamily="65" charset="-120"/>
              </a:rPr>
              <a:t>8)</a:t>
            </a:r>
            <a:r>
              <a:rPr lang="zh-TW" altLang="en-US" sz="2200" b="1" smtClean="0">
                <a:solidFill>
                  <a:srgbClr val="FF0000"/>
                </a:solidFill>
                <a:latin typeface="標楷體" pitchFamily="65" charset="-120"/>
              </a:rPr>
              <a:t>行為不檢有損師道，經有關機關查證屬實，或涉及性侵害之行為，經學校性別平等教育委員會調查屬實。</a:t>
            </a:r>
            <a:endParaRPr lang="en-US" altLang="zh-TW" sz="2200" b="1" smtClean="0">
              <a:solidFill>
                <a:srgbClr val="FF0000"/>
              </a:solidFill>
              <a:latin typeface="標楷體" pitchFamily="65" charset="-120"/>
            </a:endParaRPr>
          </a:p>
          <a:p>
            <a:pPr marL="182563" indent="-182563">
              <a:buFontTx/>
              <a:buNone/>
            </a:pPr>
            <a:r>
              <a:rPr lang="en-US" altLang="zh-TW" sz="2200" b="1" smtClean="0">
                <a:solidFill>
                  <a:srgbClr val="FF0000"/>
                </a:solidFill>
                <a:latin typeface="標楷體" pitchFamily="65" charset="-120"/>
              </a:rPr>
              <a:t>9)</a:t>
            </a:r>
            <a:r>
              <a:rPr lang="zh-TW" altLang="en-US" sz="2200" b="1" smtClean="0">
                <a:solidFill>
                  <a:srgbClr val="FF0000"/>
                </a:solidFill>
                <a:latin typeface="標楷體" pitchFamily="65" charset="-120"/>
              </a:rPr>
              <a:t>知悉服務學校發生疑似校園性侵害事件，未依性別平等教育法規定通報，致再度發生校園性侵害事件；或偽造、變造、湮滅或隱匿他人所 犯校園性侵害事件之證據，經有關機關查證屬實。</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標題 1"/>
          <p:cNvSpPr>
            <a:spLocks noGrp="1"/>
          </p:cNvSpPr>
          <p:nvPr>
            <p:ph type="title"/>
          </p:nvPr>
        </p:nvSpPr>
        <p:spPr>
          <a:xfrm>
            <a:off x="442913" y="103188"/>
            <a:ext cx="8243887" cy="1039812"/>
          </a:xfrm>
        </p:spPr>
        <p:txBody>
          <a:bodyPr/>
          <a:lstStyle/>
          <a:p>
            <a:r>
              <a:rPr lang="zh-TW" altLang="en-US" smtClean="0">
                <a:latin typeface="標楷體" pitchFamily="65" charset="-120"/>
              </a:rPr>
              <a:t>性侵害事件通報被害人年齡統計</a:t>
            </a:r>
          </a:p>
        </p:txBody>
      </p:sp>
      <p:graphicFrame>
        <p:nvGraphicFramePr>
          <p:cNvPr id="4" name="內容版面配置區 3"/>
          <p:cNvGraphicFramePr>
            <a:graphicFrameLocks noGrp="1"/>
          </p:cNvGraphicFramePr>
          <p:nvPr>
            <p:ph idx="1"/>
          </p:nvPr>
        </p:nvGraphicFramePr>
        <p:xfrm>
          <a:off x="428625" y="1214438"/>
          <a:ext cx="8229600" cy="5064125"/>
        </p:xfrm>
        <a:graphic>
          <a:graphicData uri="http://schemas.openxmlformats.org/drawingml/2006/table">
            <a:tbl>
              <a:tblPr firstRow="1" bandRow="1">
                <a:tableStyleId>{5C22544A-7EE6-4342-B048-85BDC9FD1C3A}</a:tableStyleId>
              </a:tblPr>
              <a:tblGrid>
                <a:gridCol w="2743200"/>
                <a:gridCol w="2743200"/>
                <a:gridCol w="2743200"/>
              </a:tblGrid>
              <a:tr h="370751">
                <a:tc>
                  <a:txBody>
                    <a:bodyPr/>
                    <a:lstStyle/>
                    <a:p>
                      <a:pPr algn="l" fontAlgn="ctr"/>
                      <a:endParaRPr lang="zh-TW" altLang="en-US" sz="2400" b="0" i="0" u="none" strike="noStrike" dirty="0">
                        <a:solidFill>
                          <a:srgbClr val="000066"/>
                        </a:solidFill>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zh-TW" altLang="en-US" sz="2400" b="0" i="0" u="none" strike="noStrike" dirty="0" smtClean="0">
                          <a:solidFill>
                            <a:srgbClr val="000066"/>
                          </a:solidFill>
                          <a:latin typeface="標楷體" panose="03000509000000000000" pitchFamily="65" charset="-120"/>
                          <a:ea typeface="標楷體" panose="03000509000000000000" pitchFamily="65" charset="-120"/>
                        </a:rPr>
                        <a:t>年齡</a:t>
                      </a:r>
                      <a:endParaRPr lang="zh-TW" altLang="en-US" sz="2400" b="0" i="0" u="none" strike="noStrike" dirty="0">
                        <a:solidFill>
                          <a:srgbClr val="000066"/>
                        </a:solidFill>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zh-TW" altLang="en-US" sz="2400" b="0" i="0" u="none" strike="noStrike" dirty="0" smtClean="0">
                          <a:solidFill>
                            <a:srgbClr val="000066"/>
                          </a:solidFill>
                          <a:latin typeface="標楷體" panose="03000509000000000000" pitchFamily="65" charset="-120"/>
                          <a:ea typeface="標楷體" panose="03000509000000000000" pitchFamily="65" charset="-120"/>
                        </a:rPr>
                        <a:t>人數</a:t>
                      </a:r>
                      <a:endParaRPr lang="en-US" altLang="zh-TW" sz="2400" b="0" i="0" u="none" strike="noStrike" dirty="0">
                        <a:solidFill>
                          <a:srgbClr val="000066"/>
                        </a:solidFill>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26670">
                <a:tc rowSpan="11">
                  <a:txBody>
                    <a:bodyPr/>
                    <a:lstStyle/>
                    <a:p>
                      <a:pPr algn="l" fontAlgn="ctr"/>
                      <a:r>
                        <a:rPr lang="zh-TW" altLang="en-US" sz="2400" b="0" i="0" u="none" strike="noStrike" dirty="0">
                          <a:latin typeface="標楷體" panose="03000509000000000000" pitchFamily="65" charset="-120"/>
                          <a:ea typeface="標楷體" panose="03000509000000000000" pitchFamily="65" charset="-120"/>
                        </a:rPr>
                        <a:t>　</a:t>
                      </a:r>
                    </a:p>
                    <a:p>
                      <a:pPr algn="l" fontAlgn="ctr"/>
                      <a:r>
                        <a:rPr lang="zh-TW" altLang="en-US" sz="2400" b="0" i="0" u="none" strike="noStrike" dirty="0">
                          <a:latin typeface="標楷體" panose="03000509000000000000" pitchFamily="65" charset="-120"/>
                          <a:ea typeface="標楷體" panose="03000509000000000000" pitchFamily="65" charset="-120"/>
                        </a:rPr>
                        <a:t>　</a:t>
                      </a:r>
                    </a:p>
                    <a:p>
                      <a:pPr algn="l" fontAlgn="ctr"/>
                      <a:r>
                        <a:rPr lang="zh-TW" altLang="en-US" sz="2400" b="0" i="0" u="none" strike="noStrike" dirty="0">
                          <a:latin typeface="標楷體" panose="03000509000000000000" pitchFamily="65" charset="-120"/>
                          <a:ea typeface="標楷體" panose="03000509000000000000" pitchFamily="65" charset="-120"/>
                        </a:rPr>
                        <a:t>　</a:t>
                      </a:r>
                    </a:p>
                    <a:p>
                      <a:pPr algn="l" fontAlgn="ctr"/>
                      <a:r>
                        <a:rPr lang="zh-TW" altLang="en-US" sz="2400" b="0" i="0" u="none" strike="noStrike" dirty="0">
                          <a:latin typeface="標楷體" panose="03000509000000000000" pitchFamily="65" charset="-120"/>
                          <a:ea typeface="標楷體" panose="03000509000000000000" pitchFamily="65" charset="-120"/>
                        </a:rPr>
                        <a:t>　</a:t>
                      </a:r>
                    </a:p>
                    <a:p>
                      <a:pPr algn="l" fontAlgn="ctr"/>
                      <a:r>
                        <a:rPr lang="zh-TW" altLang="en-US" sz="2400" b="0" i="0" u="none" strike="noStrike" dirty="0">
                          <a:latin typeface="標楷體" panose="03000509000000000000" pitchFamily="65" charset="-120"/>
                          <a:ea typeface="標楷體" panose="03000509000000000000" pitchFamily="65" charset="-120"/>
                        </a:rPr>
                        <a:t>　</a:t>
                      </a:r>
                    </a:p>
                    <a:p>
                      <a:pPr algn="ctr" fontAlgn="ctr"/>
                      <a:r>
                        <a:rPr lang="en-US" altLang="zh-TW" sz="3200" b="0" i="0" u="none" strike="noStrike" dirty="0" smtClean="0">
                          <a:latin typeface="標楷體" panose="03000509000000000000" pitchFamily="65" charset="-120"/>
                          <a:ea typeface="標楷體" panose="03000509000000000000" pitchFamily="65" charset="-120"/>
                        </a:rPr>
                        <a:t>2013</a:t>
                      </a:r>
                      <a:endParaRPr lang="en-US" altLang="zh-TW" sz="3200" b="0" i="0" u="none" strike="noStrike" dirty="0">
                        <a:latin typeface="標楷體" panose="03000509000000000000" pitchFamily="65" charset="-120"/>
                        <a:ea typeface="標楷體" panose="03000509000000000000" pitchFamily="65" charset="-120"/>
                      </a:endParaRPr>
                    </a:p>
                    <a:p>
                      <a:pPr algn="l" fontAlgn="ctr"/>
                      <a:r>
                        <a:rPr lang="zh-TW" altLang="en-US" sz="2400" b="0" i="0" u="none" strike="noStrike" dirty="0">
                          <a:latin typeface="標楷體" panose="03000509000000000000" pitchFamily="65" charset="-120"/>
                          <a:ea typeface="標楷體" panose="03000509000000000000" pitchFamily="65" charset="-120"/>
                        </a:rPr>
                        <a:t>　</a:t>
                      </a:r>
                    </a:p>
                    <a:p>
                      <a:pPr algn="l" fontAlgn="ctr"/>
                      <a:r>
                        <a:rPr lang="zh-TW" altLang="en-US" sz="2400" b="0" i="0" u="none" strike="noStrike" dirty="0">
                          <a:latin typeface="標楷體" panose="03000509000000000000" pitchFamily="65" charset="-120"/>
                          <a:ea typeface="標楷體" panose="03000509000000000000" pitchFamily="65" charset="-120"/>
                        </a:rPr>
                        <a:t>　</a:t>
                      </a:r>
                    </a:p>
                    <a:p>
                      <a:pPr algn="l" fontAlgn="ctr"/>
                      <a:r>
                        <a:rPr lang="zh-TW" altLang="en-US" sz="2400" b="0" i="0" u="none" strike="noStrike" dirty="0">
                          <a:latin typeface="標楷體" panose="03000509000000000000" pitchFamily="65" charset="-120"/>
                          <a:ea typeface="標楷體" panose="03000509000000000000" pitchFamily="65" charset="-120"/>
                        </a:rPr>
                        <a:t>　</a:t>
                      </a:r>
                    </a:p>
                    <a:p>
                      <a:pPr algn="l" fontAlgn="ctr"/>
                      <a:r>
                        <a:rPr lang="zh-TW" altLang="en-US" sz="2400" b="0" i="0" u="none" strike="noStrike" dirty="0">
                          <a:latin typeface="標楷體" panose="03000509000000000000" pitchFamily="65" charset="-120"/>
                          <a:ea typeface="標楷體" panose="03000509000000000000" pitchFamily="65" charset="-120"/>
                        </a:rPr>
                        <a:t>　</a:t>
                      </a:r>
                    </a:p>
                    <a:p>
                      <a:pPr algn="l" fontAlgn="ctr"/>
                      <a:r>
                        <a:rPr lang="zh-TW" altLang="en-US" sz="2400" b="0" i="0" u="none" strike="noStrike" dirty="0">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dirty="0">
                          <a:latin typeface="標楷體" panose="03000509000000000000" pitchFamily="65" charset="-120"/>
                          <a:ea typeface="標楷體" panose="03000509000000000000" pitchFamily="65" charset="-120"/>
                        </a:rPr>
                        <a:t>０～６歲未滿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kern="1200" dirty="0" smtClean="0">
                          <a:solidFill>
                            <a:schemeClr val="dk1"/>
                          </a:solidFill>
                          <a:latin typeface="標楷體" panose="03000509000000000000" pitchFamily="65" charset="-120"/>
                          <a:ea typeface="標楷體" panose="03000509000000000000" pitchFamily="65" charset="-120"/>
                          <a:cs typeface="+mn-cs"/>
                        </a:rPr>
                        <a:t>255</a:t>
                      </a:r>
                      <a:endParaRPr lang="en-US" altLang="zh-TW" sz="2800" b="0" i="0" u="none" strike="noStrike" kern="1200" dirty="0">
                        <a:solidFill>
                          <a:schemeClr val="dk1"/>
                        </a:solidFill>
                        <a:latin typeface="標楷體" panose="03000509000000000000" pitchFamily="65" charset="-120"/>
                        <a:ea typeface="標楷體" panose="03000509000000000000" pitchFamily="65"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70">
                <a:tc vMerge="1">
                  <a:txBody>
                    <a:bodyPr/>
                    <a:lstStyle/>
                    <a:p>
                      <a:pPr algn="l" fontAlgn="ctr"/>
                      <a:endParaRPr lang="zh-TW" altLang="en-US" sz="2400" b="0" i="0" u="none" strike="noStrike" dirty="0">
                        <a:latin typeface="新細明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dirty="0">
                          <a:latin typeface="標楷體" panose="03000509000000000000" pitchFamily="65" charset="-120"/>
                          <a:ea typeface="標楷體" panose="03000509000000000000" pitchFamily="65" charset="-120"/>
                        </a:rPr>
                        <a:t>６～１２歲未滿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kern="1200" dirty="0" smtClean="0">
                          <a:solidFill>
                            <a:schemeClr val="dk1"/>
                          </a:solidFill>
                          <a:latin typeface="標楷體" panose="03000509000000000000" pitchFamily="65" charset="-120"/>
                          <a:ea typeface="標楷體" panose="03000509000000000000" pitchFamily="65" charset="-120"/>
                          <a:cs typeface="+mn-cs"/>
                        </a:rPr>
                        <a:t>796</a:t>
                      </a:r>
                      <a:endParaRPr lang="en-US" altLang="zh-TW" sz="2800" b="0" i="0" u="none" strike="noStrike" kern="1200" dirty="0">
                        <a:solidFill>
                          <a:schemeClr val="dk1"/>
                        </a:solidFill>
                        <a:latin typeface="標楷體" panose="03000509000000000000" pitchFamily="65" charset="-120"/>
                        <a:ea typeface="標楷體" panose="03000509000000000000" pitchFamily="65"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70">
                <a:tc vMerge="1">
                  <a:txBody>
                    <a:bodyPr/>
                    <a:lstStyle/>
                    <a:p>
                      <a:pPr algn="l" fontAlgn="ctr"/>
                      <a:endParaRPr lang="zh-TW" altLang="en-US" sz="2400" b="0" i="0" u="none" strike="noStrike" dirty="0">
                        <a:latin typeface="新細明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dirty="0">
                          <a:solidFill>
                            <a:srgbClr val="FF0000"/>
                          </a:solidFill>
                          <a:latin typeface="標楷體" panose="03000509000000000000" pitchFamily="65" charset="-120"/>
                          <a:ea typeface="標楷體" panose="03000509000000000000" pitchFamily="65" charset="-120"/>
                        </a:rPr>
                        <a:t>１２～１８歲未滿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kern="1200" dirty="0" smtClean="0">
                          <a:solidFill>
                            <a:srgbClr val="FF0000"/>
                          </a:solidFill>
                          <a:latin typeface="標楷體" panose="03000509000000000000" pitchFamily="65" charset="-120"/>
                          <a:ea typeface="標楷體" panose="03000509000000000000" pitchFamily="65" charset="-120"/>
                          <a:cs typeface="+mn-cs"/>
                        </a:rPr>
                        <a:t>5733</a:t>
                      </a:r>
                      <a:endParaRPr lang="en-US" altLang="zh-TW" sz="2800" b="0" i="0" u="none" strike="noStrike" kern="1200" dirty="0">
                        <a:solidFill>
                          <a:srgbClr val="FF0000"/>
                        </a:solidFill>
                        <a:latin typeface="標楷體" panose="03000509000000000000" pitchFamily="65" charset="-120"/>
                        <a:ea typeface="標楷體" panose="03000509000000000000" pitchFamily="65"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70">
                <a:tc vMerge="1">
                  <a:txBody>
                    <a:bodyPr/>
                    <a:lstStyle/>
                    <a:p>
                      <a:pPr algn="l" fontAlgn="ctr"/>
                      <a:endParaRPr lang="zh-TW" altLang="en-US" sz="2400" b="0" i="0" u="none" strike="noStrike" dirty="0">
                        <a:latin typeface="新細明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dirty="0">
                          <a:solidFill>
                            <a:srgbClr val="FF0000"/>
                          </a:solidFill>
                          <a:latin typeface="標楷體" panose="03000509000000000000" pitchFamily="65" charset="-120"/>
                          <a:ea typeface="標楷體" panose="03000509000000000000" pitchFamily="65" charset="-120"/>
                        </a:rPr>
                        <a:t>１８～２４歲未滿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kern="1200" dirty="0" smtClean="0">
                          <a:solidFill>
                            <a:srgbClr val="FF0000"/>
                          </a:solidFill>
                          <a:latin typeface="標楷體" panose="03000509000000000000" pitchFamily="65" charset="-120"/>
                          <a:ea typeface="標楷體" panose="03000509000000000000" pitchFamily="65" charset="-120"/>
                          <a:cs typeface="+mn-cs"/>
                        </a:rPr>
                        <a:t>1260</a:t>
                      </a:r>
                      <a:endParaRPr lang="en-US" altLang="zh-TW" sz="2800" b="0" i="0" u="none" strike="noStrike" kern="1200" dirty="0">
                        <a:solidFill>
                          <a:srgbClr val="FF0000"/>
                        </a:solidFill>
                        <a:latin typeface="標楷體" panose="03000509000000000000" pitchFamily="65" charset="-120"/>
                        <a:ea typeface="標楷體" panose="03000509000000000000" pitchFamily="65"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70">
                <a:tc vMerge="1">
                  <a:txBody>
                    <a:bodyPr/>
                    <a:lstStyle/>
                    <a:p>
                      <a:pPr algn="l" fontAlgn="ctr"/>
                      <a:endParaRPr lang="zh-TW" altLang="en-US" sz="2400" b="0" i="0" u="none" strike="noStrike" dirty="0">
                        <a:latin typeface="新細明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dirty="0">
                          <a:latin typeface="標楷體" panose="03000509000000000000" pitchFamily="65" charset="-120"/>
                          <a:ea typeface="標楷體" panose="03000509000000000000" pitchFamily="65" charset="-120"/>
                        </a:rPr>
                        <a:t>２４～３０歲未滿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kern="1200" dirty="0" smtClean="0">
                          <a:solidFill>
                            <a:schemeClr val="dk1"/>
                          </a:solidFill>
                          <a:latin typeface="標楷體" panose="03000509000000000000" pitchFamily="65" charset="-120"/>
                          <a:ea typeface="標楷體" panose="03000509000000000000" pitchFamily="65" charset="-120"/>
                          <a:cs typeface="+mn-cs"/>
                        </a:rPr>
                        <a:t>535</a:t>
                      </a:r>
                      <a:endParaRPr lang="en-US" altLang="zh-TW" sz="2800" b="0" i="0" u="none" strike="noStrike" kern="1200" dirty="0">
                        <a:solidFill>
                          <a:schemeClr val="dk1"/>
                        </a:solidFill>
                        <a:latin typeface="標楷體" panose="03000509000000000000" pitchFamily="65" charset="-120"/>
                        <a:ea typeface="標楷體" panose="03000509000000000000" pitchFamily="65"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70">
                <a:tc vMerge="1">
                  <a:txBody>
                    <a:bodyPr/>
                    <a:lstStyle/>
                    <a:p>
                      <a:pPr algn="ctr" fontAlgn="ctr"/>
                      <a:endParaRPr lang="en-US" altLang="zh-TW" sz="2400" b="0" i="0" u="none" strike="noStrike" dirty="0">
                        <a:latin typeface="新細明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a:latin typeface="標楷體" panose="03000509000000000000" pitchFamily="65" charset="-120"/>
                          <a:ea typeface="標楷體" panose="03000509000000000000" pitchFamily="65" charset="-120"/>
                        </a:rPr>
                        <a:t>３０～４０歲未滿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kern="1200" dirty="0" smtClean="0">
                          <a:solidFill>
                            <a:schemeClr val="dk1"/>
                          </a:solidFill>
                          <a:latin typeface="標楷體" panose="03000509000000000000" pitchFamily="65" charset="-120"/>
                          <a:ea typeface="標楷體" panose="03000509000000000000" pitchFamily="65" charset="-120"/>
                          <a:cs typeface="+mn-cs"/>
                        </a:rPr>
                        <a:t>678</a:t>
                      </a:r>
                      <a:endParaRPr lang="en-US" altLang="zh-TW" sz="2800" b="0" i="0" u="none" strike="noStrike" kern="1200" dirty="0">
                        <a:solidFill>
                          <a:schemeClr val="dk1"/>
                        </a:solidFill>
                        <a:latin typeface="標楷體" panose="03000509000000000000" pitchFamily="65" charset="-120"/>
                        <a:ea typeface="標楷體" panose="03000509000000000000" pitchFamily="65"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70">
                <a:tc vMerge="1">
                  <a:txBody>
                    <a:bodyPr/>
                    <a:lstStyle/>
                    <a:p>
                      <a:pPr algn="l" fontAlgn="ctr"/>
                      <a:endParaRPr lang="zh-TW" altLang="en-US" sz="2400" b="0" i="0" u="none" strike="noStrike" dirty="0">
                        <a:latin typeface="新細明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a:latin typeface="標楷體" panose="03000509000000000000" pitchFamily="65" charset="-120"/>
                          <a:ea typeface="標楷體" panose="03000509000000000000" pitchFamily="65" charset="-120"/>
                        </a:rPr>
                        <a:t>４０～５０歲未滿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kern="1200" dirty="0" smtClean="0">
                          <a:solidFill>
                            <a:schemeClr val="dk1"/>
                          </a:solidFill>
                          <a:latin typeface="標楷體" panose="03000509000000000000" pitchFamily="65" charset="-120"/>
                          <a:ea typeface="標楷體" panose="03000509000000000000" pitchFamily="65" charset="-120"/>
                          <a:cs typeface="+mn-cs"/>
                        </a:rPr>
                        <a:t>335</a:t>
                      </a:r>
                      <a:endParaRPr lang="en-US" altLang="zh-TW" sz="2800" b="0" i="0" u="none" strike="noStrike" kern="1200" dirty="0">
                        <a:solidFill>
                          <a:schemeClr val="dk1"/>
                        </a:solidFill>
                        <a:latin typeface="標楷體" panose="03000509000000000000" pitchFamily="65" charset="-120"/>
                        <a:ea typeface="標楷體" panose="03000509000000000000" pitchFamily="65"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70">
                <a:tc vMerge="1">
                  <a:txBody>
                    <a:bodyPr/>
                    <a:lstStyle/>
                    <a:p>
                      <a:pPr algn="l" fontAlgn="ctr"/>
                      <a:endParaRPr lang="zh-TW" altLang="en-US" sz="2400" b="0" i="0" u="none" strike="noStrike" dirty="0">
                        <a:latin typeface="新細明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a:latin typeface="標楷體" panose="03000509000000000000" pitchFamily="65" charset="-120"/>
                          <a:ea typeface="標楷體" panose="03000509000000000000" pitchFamily="65" charset="-120"/>
                        </a:rPr>
                        <a:t>５０～６５歲未滿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kern="1200" dirty="0" smtClean="0">
                          <a:solidFill>
                            <a:schemeClr val="dk1"/>
                          </a:solidFill>
                          <a:latin typeface="標楷體" panose="03000509000000000000" pitchFamily="65" charset="-120"/>
                          <a:ea typeface="標楷體" panose="03000509000000000000" pitchFamily="65" charset="-120"/>
                          <a:cs typeface="+mn-cs"/>
                        </a:rPr>
                        <a:t>152</a:t>
                      </a:r>
                      <a:endParaRPr lang="en-US" altLang="zh-TW" sz="2800" b="0" i="0" u="none" strike="noStrike" kern="1200" dirty="0">
                        <a:solidFill>
                          <a:schemeClr val="dk1"/>
                        </a:solidFill>
                        <a:latin typeface="標楷體" panose="03000509000000000000" pitchFamily="65" charset="-120"/>
                        <a:ea typeface="標楷體" panose="03000509000000000000" pitchFamily="65"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70">
                <a:tc vMerge="1">
                  <a:txBody>
                    <a:bodyPr/>
                    <a:lstStyle/>
                    <a:p>
                      <a:pPr algn="l" fontAlgn="ctr"/>
                      <a:endParaRPr lang="zh-TW" altLang="en-US" sz="2400" b="0" i="0" u="none" strike="noStrike" dirty="0">
                        <a:latin typeface="新細明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a:latin typeface="標楷體" panose="03000509000000000000" pitchFamily="65" charset="-120"/>
                          <a:ea typeface="標楷體" panose="03000509000000000000" pitchFamily="65" charset="-120"/>
                        </a:rPr>
                        <a:t>６５歲以上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kern="1200" dirty="0" smtClean="0">
                          <a:solidFill>
                            <a:schemeClr val="dk1"/>
                          </a:solidFill>
                          <a:latin typeface="標楷體" panose="03000509000000000000" pitchFamily="65" charset="-120"/>
                          <a:ea typeface="標楷體" panose="03000509000000000000" pitchFamily="65" charset="-120"/>
                          <a:cs typeface="+mn-cs"/>
                        </a:rPr>
                        <a:t>20</a:t>
                      </a:r>
                      <a:endParaRPr lang="en-US" altLang="zh-TW" sz="2800" b="0" i="0" u="none" strike="noStrike" kern="1200" dirty="0">
                        <a:solidFill>
                          <a:schemeClr val="dk1"/>
                        </a:solidFill>
                        <a:latin typeface="標楷體" panose="03000509000000000000" pitchFamily="65" charset="-120"/>
                        <a:ea typeface="標楷體" panose="03000509000000000000" pitchFamily="65"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70">
                <a:tc vMerge="1">
                  <a:txBody>
                    <a:bodyPr/>
                    <a:lstStyle/>
                    <a:p>
                      <a:pPr algn="l" fontAlgn="ctr"/>
                      <a:endParaRPr lang="zh-TW" altLang="en-US" sz="2400" b="0" i="0" u="none" strike="noStrike" dirty="0">
                        <a:latin typeface="新細明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a:latin typeface="標楷體" panose="03000509000000000000" pitchFamily="65" charset="-120"/>
                          <a:ea typeface="標楷體" panose="03000509000000000000" pitchFamily="65" charset="-120"/>
                        </a:rPr>
                        <a:t>不詳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kern="1200" dirty="0" smtClean="0">
                          <a:solidFill>
                            <a:schemeClr val="dk1"/>
                          </a:solidFill>
                          <a:latin typeface="標楷體" panose="03000509000000000000" pitchFamily="65" charset="-120"/>
                          <a:ea typeface="標楷體" panose="03000509000000000000" pitchFamily="65" charset="-120"/>
                          <a:cs typeface="+mn-cs"/>
                        </a:rPr>
                        <a:t>1137</a:t>
                      </a:r>
                      <a:endParaRPr lang="en-US" altLang="zh-TW" sz="2800" b="0" i="0" u="none" strike="noStrike" kern="1200" dirty="0">
                        <a:solidFill>
                          <a:schemeClr val="dk1"/>
                        </a:solidFill>
                        <a:latin typeface="標楷體" panose="03000509000000000000" pitchFamily="65" charset="-120"/>
                        <a:ea typeface="標楷體" panose="03000509000000000000" pitchFamily="65"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70">
                <a:tc vMerge="1">
                  <a:txBody>
                    <a:bodyPr/>
                    <a:lstStyle/>
                    <a:p>
                      <a:pPr algn="l" fontAlgn="ctr"/>
                      <a:endParaRPr lang="zh-TW" altLang="en-US" sz="2400" b="0" i="0" u="none" strike="noStrike" dirty="0">
                        <a:latin typeface="新細明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0" i="0" u="none" strike="noStrike" dirty="0">
                          <a:latin typeface="標楷體" panose="03000509000000000000" pitchFamily="65" charset="-120"/>
                          <a:ea typeface="標楷體" panose="03000509000000000000" pitchFamily="65" charset="-120"/>
                        </a:rPr>
                        <a:t>合計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kern="1200" dirty="0" smtClean="0">
                          <a:solidFill>
                            <a:schemeClr val="dk1"/>
                          </a:solidFill>
                          <a:latin typeface="標楷體" panose="03000509000000000000" pitchFamily="65" charset="-120"/>
                          <a:ea typeface="標楷體" panose="03000509000000000000" pitchFamily="65" charset="-120"/>
                          <a:cs typeface="+mn-cs"/>
                        </a:rPr>
                        <a:t>10901</a:t>
                      </a:r>
                      <a:endParaRPr lang="en-US" altLang="zh-TW" sz="2800" b="0" i="0" u="none" strike="noStrike" kern="1200" dirty="0">
                        <a:solidFill>
                          <a:schemeClr val="dk1"/>
                        </a:solidFill>
                        <a:latin typeface="標楷體" panose="03000509000000000000" pitchFamily="65" charset="-120"/>
                        <a:ea typeface="標楷體" panose="03000509000000000000" pitchFamily="65"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9742" name="文字方塊 4"/>
          <p:cNvSpPr txBox="1">
            <a:spLocks noChangeArrowheads="1"/>
          </p:cNvSpPr>
          <p:nvPr/>
        </p:nvSpPr>
        <p:spPr bwMode="auto">
          <a:xfrm>
            <a:off x="3919538" y="6364288"/>
            <a:ext cx="2443162" cy="369887"/>
          </a:xfrm>
          <a:prstGeom prst="rect">
            <a:avLst/>
          </a:prstGeom>
          <a:noFill/>
          <a:ln w="9525">
            <a:noFill/>
            <a:miter lim="800000"/>
            <a:headEnd/>
            <a:tailEnd/>
          </a:ln>
        </p:spPr>
        <p:txBody>
          <a:bodyPr>
            <a:spAutoFit/>
          </a:bodyPr>
          <a:lstStyle/>
          <a:p>
            <a:pPr algn="ctr"/>
            <a:r>
              <a:rPr kumimoji="0" lang="zh-TW" altLang="en-US">
                <a:solidFill>
                  <a:schemeClr val="bg1"/>
                </a:solidFill>
                <a:latin typeface="Cambria" pitchFamily="18" charset="0"/>
              </a:rPr>
              <a:t>資料來源</a:t>
            </a:r>
            <a:r>
              <a:rPr kumimoji="0" lang="en-US" altLang="zh-TW">
                <a:solidFill>
                  <a:schemeClr val="bg1"/>
                </a:solidFill>
                <a:latin typeface="Cambria" pitchFamily="18" charset="0"/>
              </a:rPr>
              <a:t>:</a:t>
            </a:r>
            <a:r>
              <a:rPr kumimoji="0" lang="zh-TW" altLang="en-US">
                <a:solidFill>
                  <a:schemeClr val="bg1"/>
                </a:solidFill>
                <a:latin typeface="Cambria" pitchFamily="18" charset="0"/>
              </a:rPr>
              <a:t>內政部統計</a:t>
            </a:r>
          </a:p>
        </p:txBody>
      </p:sp>
    </p:spTree>
  </p:cSld>
  <p:clrMapOvr>
    <a:masterClrMapping/>
  </p:clrMapOvr>
  <p:transition spd="med">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a:xfrm>
            <a:off x="468313" y="-31750"/>
            <a:ext cx="8243887" cy="868363"/>
          </a:xfrm>
        </p:spPr>
        <p:txBody>
          <a:bodyPr/>
          <a:lstStyle/>
          <a:p>
            <a:r>
              <a:rPr lang="zh-TW" altLang="en-US" smtClean="0">
                <a:latin typeface="標楷體" pitchFamily="65" charset="-120"/>
              </a:rPr>
              <a:t>性侵害事件通報加害人年齡統計</a:t>
            </a:r>
          </a:p>
        </p:txBody>
      </p:sp>
      <p:graphicFrame>
        <p:nvGraphicFramePr>
          <p:cNvPr id="4" name="內容版面配置區 3"/>
          <p:cNvGraphicFramePr>
            <a:graphicFrameLocks noGrp="1"/>
          </p:cNvGraphicFramePr>
          <p:nvPr>
            <p:ph idx="1"/>
          </p:nvPr>
        </p:nvGraphicFramePr>
        <p:xfrm>
          <a:off x="527050" y="836613"/>
          <a:ext cx="8229600" cy="5362575"/>
        </p:xfrm>
        <a:graphic>
          <a:graphicData uri="http://schemas.openxmlformats.org/drawingml/2006/table">
            <a:tbl>
              <a:tblPr firstRow="1" bandRow="1">
                <a:tableStyleId>{5C22544A-7EE6-4342-B048-85BDC9FD1C3A}</a:tableStyleId>
              </a:tblPr>
              <a:tblGrid>
                <a:gridCol w="2743200"/>
                <a:gridCol w="2743200"/>
                <a:gridCol w="2743200"/>
              </a:tblGrid>
              <a:tr h="366876">
                <a:tc>
                  <a:txBody>
                    <a:bodyPr/>
                    <a:lstStyle/>
                    <a:p>
                      <a:endParaRPr lang="zh-TW" altLang="en-US" sz="24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zh-TW" altLang="en-US" sz="2400" b="0" i="0" u="none" strike="noStrike" dirty="0" smtClean="0">
                          <a:solidFill>
                            <a:srgbClr val="000066"/>
                          </a:solidFill>
                          <a:latin typeface="標楷體" panose="03000509000000000000" pitchFamily="65" charset="-120"/>
                          <a:ea typeface="標楷體" panose="03000509000000000000" pitchFamily="65" charset="-120"/>
                        </a:rPr>
                        <a:t>年齡</a:t>
                      </a:r>
                      <a:endParaRPr lang="zh-TW" altLang="en-US" sz="2400" b="0" i="0" u="none" strike="noStrike" dirty="0">
                        <a:solidFill>
                          <a:srgbClr val="000066"/>
                        </a:solidFill>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zh-TW" altLang="en-US" sz="2400" b="0" i="0" u="none" strike="noStrike" dirty="0" smtClean="0">
                          <a:solidFill>
                            <a:srgbClr val="000066"/>
                          </a:solidFill>
                          <a:latin typeface="標楷體" panose="03000509000000000000" pitchFamily="65" charset="-120"/>
                          <a:ea typeface="標楷體" panose="03000509000000000000" pitchFamily="65" charset="-120"/>
                        </a:rPr>
                        <a:t>人數</a:t>
                      </a:r>
                      <a:endParaRPr lang="en-US" altLang="zh-TW" sz="2400" b="0" i="0" u="none" strike="noStrike" dirty="0">
                        <a:solidFill>
                          <a:srgbClr val="000066"/>
                        </a:solidFill>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45986">
                <a:tc rowSpan="11">
                  <a:txBody>
                    <a:bodyPr/>
                    <a:lstStyle/>
                    <a:p>
                      <a:pPr algn="l" fontAlgn="ctr"/>
                      <a:r>
                        <a:rPr lang="zh-TW" altLang="en-US" sz="2400" b="0" i="0" u="none" strike="noStrike" dirty="0">
                          <a:latin typeface="新細明體"/>
                        </a:rPr>
                        <a:t>　</a:t>
                      </a:r>
                    </a:p>
                    <a:p>
                      <a:pPr algn="l" fontAlgn="ctr"/>
                      <a:r>
                        <a:rPr lang="zh-TW" altLang="en-US" sz="2400" b="0" i="0" u="none" strike="noStrike" dirty="0">
                          <a:latin typeface="新細明體"/>
                        </a:rPr>
                        <a:t>　</a:t>
                      </a:r>
                    </a:p>
                    <a:p>
                      <a:pPr algn="l" fontAlgn="ctr"/>
                      <a:r>
                        <a:rPr lang="zh-TW" altLang="en-US" sz="2400" b="0" i="0" u="none" strike="noStrike" dirty="0">
                          <a:latin typeface="新細明體"/>
                        </a:rPr>
                        <a:t>　</a:t>
                      </a:r>
                    </a:p>
                    <a:p>
                      <a:pPr algn="l" fontAlgn="ctr"/>
                      <a:r>
                        <a:rPr lang="zh-TW" altLang="en-US" sz="2400" b="0" i="0" u="none" strike="noStrike" dirty="0">
                          <a:latin typeface="新細明體"/>
                        </a:rPr>
                        <a:t>　</a:t>
                      </a:r>
                    </a:p>
                    <a:p>
                      <a:pPr algn="l" fontAlgn="ctr"/>
                      <a:r>
                        <a:rPr lang="zh-TW" altLang="en-US" sz="2400" b="0" i="0" u="none" strike="noStrike" dirty="0">
                          <a:latin typeface="新細明體"/>
                        </a:rPr>
                        <a:t>　</a:t>
                      </a:r>
                    </a:p>
                    <a:p>
                      <a:pPr algn="ctr" fontAlgn="ctr"/>
                      <a:r>
                        <a:rPr lang="en-US" altLang="zh-TW" sz="3200" b="0" i="0" u="none" strike="noStrike" dirty="0" smtClean="0">
                          <a:latin typeface="新細明體"/>
                        </a:rPr>
                        <a:t>2013</a:t>
                      </a:r>
                      <a:endParaRPr lang="en-US" altLang="zh-TW" sz="3200" b="0" i="0" u="none" strike="noStrike" dirty="0">
                        <a:latin typeface="新細明體"/>
                      </a:endParaRPr>
                    </a:p>
                    <a:p>
                      <a:pPr algn="l" fontAlgn="ctr"/>
                      <a:r>
                        <a:rPr lang="zh-TW" altLang="en-US" sz="2400" b="0" i="0" u="none" strike="noStrike" dirty="0">
                          <a:latin typeface="新細明體"/>
                        </a:rPr>
                        <a:t>　</a:t>
                      </a:r>
                    </a:p>
                    <a:p>
                      <a:pPr algn="l" fontAlgn="ctr"/>
                      <a:r>
                        <a:rPr lang="zh-TW" altLang="en-US" sz="2400" b="0" i="0" u="none" strike="noStrike" dirty="0">
                          <a:latin typeface="新細明體"/>
                        </a:rPr>
                        <a:t>　</a:t>
                      </a:r>
                    </a:p>
                    <a:p>
                      <a:pPr algn="l" fontAlgn="ctr"/>
                      <a:r>
                        <a:rPr lang="zh-TW" altLang="en-US" sz="2400" b="0" i="0" u="none" strike="noStrike" dirty="0">
                          <a:latin typeface="新細明體"/>
                        </a:rPr>
                        <a:t>　</a:t>
                      </a:r>
                    </a:p>
                    <a:p>
                      <a:pPr algn="l" fontAlgn="ctr"/>
                      <a:r>
                        <a:rPr lang="zh-TW" altLang="en-US" sz="2400" b="0" i="0" u="none" strike="noStrike" dirty="0">
                          <a:latin typeface="新細明體"/>
                        </a:rPr>
                        <a:t>　</a:t>
                      </a:r>
                    </a:p>
                    <a:p>
                      <a:pPr algn="l" fontAlgn="ctr"/>
                      <a:r>
                        <a:rPr lang="zh-TW" altLang="en-US" sz="2400" b="0" i="0" u="none" strike="noStrike" dirty="0">
                          <a:latin typeface="新細明體"/>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dirty="0">
                          <a:latin typeface="新細明體"/>
                        </a:rPr>
                        <a:t>０～６歲未滿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latin typeface="Times New Roman"/>
                        </a:rPr>
                        <a:t>3</a:t>
                      </a:r>
                      <a:endParaRPr lang="en-US" altLang="zh-TW" sz="2800" b="0" i="0" u="none" strike="noStrike" dirty="0">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86">
                <a:tc vMerge="1">
                  <a:txBody>
                    <a:bodyPr/>
                    <a:lstStyle/>
                    <a:p>
                      <a:pPr algn="l" fontAlgn="ctr"/>
                      <a:endParaRPr lang="zh-TW" altLang="en-US" sz="2400" b="0" i="0" u="none" strike="noStrike" dirty="0">
                        <a:latin typeface="新細明體"/>
                      </a:endParaRPr>
                    </a:p>
                  </a:txBody>
                  <a:tcPr marL="0" marR="0" marT="0" marB="0" anchor="ctr"/>
                </a:tc>
                <a:tc>
                  <a:txBody>
                    <a:bodyPr/>
                    <a:lstStyle/>
                    <a:p>
                      <a:pPr algn="l" fontAlgn="ctr"/>
                      <a:r>
                        <a:rPr lang="zh-TW" altLang="en-US" sz="2400" b="0" i="0" u="none" strike="noStrike">
                          <a:latin typeface="新細明體"/>
                        </a:rPr>
                        <a:t>６～１２歲未滿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latin typeface="Times New Roman"/>
                        </a:rPr>
                        <a:t>156</a:t>
                      </a:r>
                      <a:endParaRPr lang="en-US" altLang="zh-TW" sz="2800" b="0" i="0" u="none" strike="noStrike" dirty="0">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86">
                <a:tc vMerge="1">
                  <a:txBody>
                    <a:bodyPr/>
                    <a:lstStyle/>
                    <a:p>
                      <a:pPr algn="l" fontAlgn="ctr"/>
                      <a:endParaRPr lang="zh-TW" altLang="en-US" sz="2400" b="0" i="0" u="none" strike="noStrike" dirty="0">
                        <a:latin typeface="新細明體"/>
                      </a:endParaRPr>
                    </a:p>
                  </a:txBody>
                  <a:tcPr marL="0" marR="0" marT="0" marB="0" anchor="ctr"/>
                </a:tc>
                <a:tc>
                  <a:txBody>
                    <a:bodyPr/>
                    <a:lstStyle/>
                    <a:p>
                      <a:pPr algn="l" fontAlgn="ctr"/>
                      <a:r>
                        <a:rPr lang="zh-TW" altLang="en-US" sz="2400" b="0" i="0" u="none" strike="noStrike" dirty="0">
                          <a:solidFill>
                            <a:srgbClr val="FF0000"/>
                          </a:solidFill>
                          <a:latin typeface="新細明體"/>
                        </a:rPr>
                        <a:t>１２～１８歲未滿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FF0000"/>
                          </a:solidFill>
                          <a:latin typeface="Times New Roman"/>
                        </a:rPr>
                        <a:t>2208</a:t>
                      </a:r>
                      <a:endParaRPr lang="en-US" altLang="zh-TW" sz="2800" b="0" i="0" u="none" strike="noStrike" dirty="0">
                        <a:solidFill>
                          <a:srgbClr val="FF0000"/>
                        </a:solidFill>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86">
                <a:tc vMerge="1">
                  <a:txBody>
                    <a:bodyPr/>
                    <a:lstStyle/>
                    <a:p>
                      <a:pPr algn="l" fontAlgn="ctr"/>
                      <a:endParaRPr lang="zh-TW" altLang="en-US" sz="2400" b="0" i="0" u="none" strike="noStrike" dirty="0">
                        <a:latin typeface="新細明體"/>
                      </a:endParaRPr>
                    </a:p>
                  </a:txBody>
                  <a:tcPr marL="0" marR="0" marT="0" marB="0" anchor="ctr"/>
                </a:tc>
                <a:tc>
                  <a:txBody>
                    <a:bodyPr/>
                    <a:lstStyle/>
                    <a:p>
                      <a:pPr algn="l" fontAlgn="ctr"/>
                      <a:r>
                        <a:rPr lang="zh-TW" altLang="en-US" sz="2400" b="0" i="0" u="none" strike="noStrike" dirty="0">
                          <a:solidFill>
                            <a:srgbClr val="FF0000"/>
                          </a:solidFill>
                          <a:latin typeface="新細明體"/>
                        </a:rPr>
                        <a:t>１８～２４歲未滿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FF0000"/>
                          </a:solidFill>
                          <a:latin typeface="Times New Roman"/>
                        </a:rPr>
                        <a:t>1433</a:t>
                      </a:r>
                      <a:endParaRPr lang="en-US" altLang="zh-TW" sz="2800" b="0" i="0" u="none" strike="noStrike" dirty="0">
                        <a:solidFill>
                          <a:srgbClr val="FF0000"/>
                        </a:solidFill>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86">
                <a:tc vMerge="1">
                  <a:txBody>
                    <a:bodyPr/>
                    <a:lstStyle/>
                    <a:p>
                      <a:pPr algn="l" fontAlgn="ctr"/>
                      <a:endParaRPr lang="zh-TW" altLang="en-US" sz="2400" b="0" i="0" u="none" strike="noStrike" dirty="0">
                        <a:latin typeface="新細明體"/>
                      </a:endParaRPr>
                    </a:p>
                  </a:txBody>
                  <a:tcPr marL="0" marR="0" marT="0" marB="0" anchor="ctr"/>
                </a:tc>
                <a:tc>
                  <a:txBody>
                    <a:bodyPr/>
                    <a:lstStyle/>
                    <a:p>
                      <a:pPr algn="l" fontAlgn="ctr"/>
                      <a:r>
                        <a:rPr lang="zh-TW" altLang="en-US" sz="2400" b="0" i="0" u="none" strike="noStrike">
                          <a:latin typeface="新細明體"/>
                        </a:rPr>
                        <a:t>２４～３０歲未滿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latin typeface="Times New Roman"/>
                        </a:rPr>
                        <a:t>509</a:t>
                      </a:r>
                      <a:endParaRPr lang="en-US" altLang="zh-TW" sz="2800" b="0" i="0" u="none" strike="noStrike" dirty="0">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86">
                <a:tc vMerge="1">
                  <a:txBody>
                    <a:bodyPr/>
                    <a:lstStyle/>
                    <a:p>
                      <a:pPr algn="ctr" fontAlgn="ctr"/>
                      <a:endParaRPr lang="en-US" altLang="zh-TW" sz="2400" b="0" i="0" u="none" strike="noStrike" dirty="0">
                        <a:latin typeface="新細明體"/>
                      </a:endParaRPr>
                    </a:p>
                  </a:txBody>
                  <a:tcPr marL="0" marR="0" marT="0" marB="0" anchor="ctr"/>
                </a:tc>
                <a:tc>
                  <a:txBody>
                    <a:bodyPr/>
                    <a:lstStyle/>
                    <a:p>
                      <a:pPr algn="l" fontAlgn="ctr"/>
                      <a:r>
                        <a:rPr lang="zh-TW" altLang="en-US" sz="2400" b="0" i="0" u="none" strike="noStrike">
                          <a:latin typeface="新細明體"/>
                        </a:rPr>
                        <a:t>３０～４０歲未滿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latin typeface="Times New Roman"/>
                        </a:rPr>
                        <a:t>702</a:t>
                      </a:r>
                      <a:endParaRPr lang="en-US" altLang="zh-TW" sz="2800" b="0" i="0" u="none" strike="noStrike" dirty="0">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86">
                <a:tc vMerge="1">
                  <a:txBody>
                    <a:bodyPr/>
                    <a:lstStyle/>
                    <a:p>
                      <a:pPr algn="l" fontAlgn="ctr"/>
                      <a:endParaRPr lang="zh-TW" altLang="en-US" sz="2400" b="0" i="0" u="none" strike="noStrike" dirty="0">
                        <a:latin typeface="新細明體"/>
                      </a:endParaRPr>
                    </a:p>
                  </a:txBody>
                  <a:tcPr marL="0" marR="0" marT="0" marB="0" anchor="ctr"/>
                </a:tc>
                <a:tc>
                  <a:txBody>
                    <a:bodyPr/>
                    <a:lstStyle/>
                    <a:p>
                      <a:pPr algn="l" fontAlgn="ctr"/>
                      <a:r>
                        <a:rPr lang="zh-TW" altLang="en-US" sz="2400" b="0" i="0" u="none" strike="noStrike">
                          <a:latin typeface="新細明體"/>
                        </a:rPr>
                        <a:t>４０～５０歲未滿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latin typeface="Times New Roman"/>
                        </a:rPr>
                        <a:t>517</a:t>
                      </a:r>
                      <a:endParaRPr lang="en-US" altLang="zh-TW" sz="2800" b="0" i="0" u="none" strike="noStrike" dirty="0">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86">
                <a:tc vMerge="1">
                  <a:txBody>
                    <a:bodyPr/>
                    <a:lstStyle/>
                    <a:p>
                      <a:pPr algn="l" fontAlgn="ctr"/>
                      <a:endParaRPr lang="zh-TW" altLang="en-US" sz="2400" b="0" i="0" u="none" strike="noStrike" dirty="0">
                        <a:latin typeface="新細明體"/>
                      </a:endParaRPr>
                    </a:p>
                  </a:txBody>
                  <a:tcPr marL="0" marR="0" marT="0" marB="0" anchor="ctr"/>
                </a:tc>
                <a:tc>
                  <a:txBody>
                    <a:bodyPr/>
                    <a:lstStyle/>
                    <a:p>
                      <a:pPr algn="l" fontAlgn="ctr"/>
                      <a:r>
                        <a:rPr lang="zh-TW" altLang="en-US" sz="2400" b="0" i="0" u="none" strike="noStrike">
                          <a:latin typeface="新細明體"/>
                        </a:rPr>
                        <a:t>５０～６５歲未滿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latin typeface="Times New Roman"/>
                        </a:rPr>
                        <a:t>452</a:t>
                      </a:r>
                      <a:endParaRPr lang="en-US" altLang="zh-TW" sz="2800" b="0" i="0" u="none" strike="noStrike" dirty="0">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86">
                <a:tc vMerge="1">
                  <a:txBody>
                    <a:bodyPr/>
                    <a:lstStyle/>
                    <a:p>
                      <a:pPr algn="l" fontAlgn="ctr"/>
                      <a:endParaRPr lang="zh-TW" altLang="en-US" sz="2400" b="0" i="0" u="none" strike="noStrike">
                        <a:latin typeface="新細明體"/>
                      </a:endParaRPr>
                    </a:p>
                  </a:txBody>
                  <a:tcPr marL="0" marR="0" marT="0" marB="0" anchor="ctr"/>
                </a:tc>
                <a:tc>
                  <a:txBody>
                    <a:bodyPr/>
                    <a:lstStyle/>
                    <a:p>
                      <a:pPr algn="l" fontAlgn="ctr"/>
                      <a:r>
                        <a:rPr lang="zh-TW" altLang="en-US" sz="2400" b="0" i="0" u="none" strike="noStrike">
                          <a:latin typeface="新細明體"/>
                        </a:rPr>
                        <a:t>６５歲以上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latin typeface="Times New Roman"/>
                        </a:rPr>
                        <a:t>108</a:t>
                      </a:r>
                      <a:endParaRPr lang="en-US" altLang="zh-TW" sz="2800" b="0" i="0" u="none" strike="noStrike" dirty="0">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86">
                <a:tc vMerge="1">
                  <a:txBody>
                    <a:bodyPr/>
                    <a:lstStyle/>
                    <a:p>
                      <a:pPr algn="l" fontAlgn="ctr"/>
                      <a:endParaRPr lang="zh-TW" altLang="en-US" sz="2400" b="0" i="0" u="none" strike="noStrike" dirty="0">
                        <a:latin typeface="新細明體"/>
                      </a:endParaRPr>
                    </a:p>
                  </a:txBody>
                  <a:tcPr marL="0" marR="0" marT="0" marB="0" anchor="ctr"/>
                </a:tc>
                <a:tc>
                  <a:txBody>
                    <a:bodyPr/>
                    <a:lstStyle/>
                    <a:p>
                      <a:pPr algn="l" fontAlgn="ctr"/>
                      <a:r>
                        <a:rPr lang="zh-TW" altLang="en-US" sz="2400" b="0" i="0" u="none" strike="noStrike">
                          <a:latin typeface="新細明體"/>
                        </a:rPr>
                        <a:t>不詳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latin typeface="Times New Roman"/>
                        </a:rPr>
                        <a:t>5031</a:t>
                      </a:r>
                      <a:endParaRPr lang="en-US" altLang="zh-TW" sz="2800" b="0" i="0" u="none" strike="noStrike" dirty="0">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86">
                <a:tc vMerge="1">
                  <a:txBody>
                    <a:bodyPr/>
                    <a:lstStyle/>
                    <a:p>
                      <a:pPr algn="l" fontAlgn="ctr"/>
                      <a:endParaRPr lang="zh-TW" altLang="en-US" sz="2400" b="0" i="0" u="none" strike="noStrike" dirty="0">
                        <a:latin typeface="新細明體"/>
                      </a:endParaRPr>
                    </a:p>
                  </a:txBody>
                  <a:tcPr marL="0" marR="0" marT="0" marB="0" anchor="ctr"/>
                </a:tc>
                <a:tc>
                  <a:txBody>
                    <a:bodyPr/>
                    <a:lstStyle/>
                    <a:p>
                      <a:pPr algn="l" fontAlgn="ctr"/>
                      <a:r>
                        <a:rPr lang="zh-TW" altLang="en-US" sz="2400" b="0" i="0" u="none" strike="noStrike" dirty="0">
                          <a:latin typeface="新細明體"/>
                        </a:rPr>
                        <a:t>合計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latin typeface="Times New Roman"/>
                        </a:rPr>
                        <a:t>11119</a:t>
                      </a:r>
                      <a:endParaRPr lang="en-US" altLang="zh-TW" sz="2800" b="0" i="0" u="none" strike="noStrike" dirty="0">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0766" name="圖片 1"/>
          <p:cNvPicPr>
            <a:picLocks noChangeAspect="1"/>
          </p:cNvPicPr>
          <p:nvPr/>
        </p:nvPicPr>
        <p:blipFill>
          <a:blip r:embed="rId2"/>
          <a:srcRect/>
          <a:stretch>
            <a:fillRect/>
          </a:stretch>
        </p:blipFill>
        <p:spPr bwMode="auto">
          <a:xfrm>
            <a:off x="2740025" y="6345238"/>
            <a:ext cx="2444750" cy="512762"/>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標題 1"/>
          <p:cNvSpPr>
            <a:spLocks noGrp="1"/>
          </p:cNvSpPr>
          <p:nvPr>
            <p:ph type="title"/>
          </p:nvPr>
        </p:nvSpPr>
        <p:spPr>
          <a:xfrm>
            <a:off x="593725" y="0"/>
            <a:ext cx="7956550" cy="1060450"/>
          </a:xfrm>
        </p:spPr>
        <p:txBody>
          <a:bodyPr/>
          <a:lstStyle/>
          <a:p>
            <a:r>
              <a:rPr lang="zh-TW" altLang="en-US" smtClean="0">
                <a:latin typeface="標楷體" pitchFamily="65" charset="-120"/>
              </a:rPr>
              <a:t>互動中易衍生的性別問題樣態</a:t>
            </a:r>
          </a:p>
        </p:txBody>
      </p:sp>
      <p:graphicFrame>
        <p:nvGraphicFramePr>
          <p:cNvPr id="6" name="內容版面配置區 5"/>
          <p:cNvGraphicFramePr>
            <a:graphicFrameLocks noGrp="1"/>
          </p:cNvGraphicFramePr>
          <p:nvPr>
            <p:ph idx="1"/>
          </p:nvPr>
        </p:nvGraphicFramePr>
        <p:xfrm>
          <a:off x="642004" y="1123010"/>
          <a:ext cx="7956550" cy="5734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graphicEl>
                                              <a:dgm id="{2705AA20-06DA-4B04-97BF-5566983492DA}"/>
                                            </p:graphicEl>
                                          </p:spTgt>
                                        </p:tgtEl>
                                        <p:attrNameLst>
                                          <p:attrName>style.visibility</p:attrName>
                                        </p:attrNameLst>
                                      </p:cBhvr>
                                      <p:to>
                                        <p:strVal val="visible"/>
                                      </p:to>
                                    </p:set>
                                    <p:anim calcmode="lin" valueType="num">
                                      <p:cBhvr additive="base">
                                        <p:cTn id="7" dur="1000"/>
                                        <p:tgtEl>
                                          <p:spTgt spid="6">
                                            <p:graphicEl>
                                              <a:dgm id="{2705AA20-06DA-4B04-97BF-5566983492DA}"/>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6">
                                            <p:graphicEl>
                                              <a:dgm id="{2705AA20-06DA-4B04-97BF-5566983492DA}"/>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graphicEl>
                                              <a:dgm id="{E0200CE2-910E-4949-8763-D1FB459BF7F5}"/>
                                            </p:graphicEl>
                                          </p:spTgt>
                                        </p:tgtEl>
                                        <p:attrNameLst>
                                          <p:attrName>style.visibility</p:attrName>
                                        </p:attrNameLst>
                                      </p:cBhvr>
                                      <p:to>
                                        <p:strVal val="visible"/>
                                      </p:to>
                                    </p:set>
                                    <p:anim calcmode="lin" valueType="num">
                                      <p:cBhvr additive="base">
                                        <p:cTn id="13" dur="1000"/>
                                        <p:tgtEl>
                                          <p:spTgt spid="6">
                                            <p:graphicEl>
                                              <a:dgm id="{E0200CE2-910E-4949-8763-D1FB459BF7F5}"/>
                                            </p:graphicEl>
                                          </p:spTgt>
                                        </p:tgtEl>
                                        <p:attrNameLst>
                                          <p:attrName>ppt_y</p:attrName>
                                        </p:attrNameLst>
                                      </p:cBhvr>
                                      <p:tavLst>
                                        <p:tav tm="0">
                                          <p:val>
                                            <p:strVal val="#ppt_y+#ppt_h*1.125000"/>
                                          </p:val>
                                        </p:tav>
                                        <p:tav tm="100000">
                                          <p:val>
                                            <p:strVal val="#ppt_y"/>
                                          </p:val>
                                        </p:tav>
                                      </p:tavLst>
                                    </p:anim>
                                    <p:animEffect transition="in" filter="wipe(up)">
                                      <p:cBhvr>
                                        <p:cTn id="14" dur="1000"/>
                                        <p:tgtEl>
                                          <p:spTgt spid="6">
                                            <p:graphicEl>
                                              <a:dgm id="{E0200CE2-910E-4949-8763-D1FB459BF7F5}"/>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graphicEl>
                                              <a:dgm id="{8572C262-DBF2-4550-9DBA-EAFD1354C28E}"/>
                                            </p:graphicEl>
                                          </p:spTgt>
                                        </p:tgtEl>
                                        <p:attrNameLst>
                                          <p:attrName>style.visibility</p:attrName>
                                        </p:attrNameLst>
                                      </p:cBhvr>
                                      <p:to>
                                        <p:strVal val="visible"/>
                                      </p:to>
                                    </p:set>
                                    <p:anim calcmode="lin" valueType="num">
                                      <p:cBhvr additive="base">
                                        <p:cTn id="19" dur="1000"/>
                                        <p:tgtEl>
                                          <p:spTgt spid="6">
                                            <p:graphicEl>
                                              <a:dgm id="{8572C262-DBF2-4550-9DBA-EAFD1354C28E}"/>
                                            </p:graphicEl>
                                          </p:spTgt>
                                        </p:tgtEl>
                                        <p:attrNameLst>
                                          <p:attrName>ppt_y</p:attrName>
                                        </p:attrNameLst>
                                      </p:cBhvr>
                                      <p:tavLst>
                                        <p:tav tm="0">
                                          <p:val>
                                            <p:strVal val="#ppt_y+#ppt_h*1.125000"/>
                                          </p:val>
                                        </p:tav>
                                        <p:tav tm="100000">
                                          <p:val>
                                            <p:strVal val="#ppt_y"/>
                                          </p:val>
                                        </p:tav>
                                      </p:tavLst>
                                    </p:anim>
                                    <p:animEffect transition="in" filter="wipe(up)">
                                      <p:cBhvr>
                                        <p:cTn id="20" dur="1000"/>
                                        <p:tgtEl>
                                          <p:spTgt spid="6">
                                            <p:graphicEl>
                                              <a:dgm id="{8572C262-DBF2-4550-9DBA-EAFD1354C28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graphicEl>
                                              <a:dgm id="{31E7C98A-2382-4AC2-A136-8E62B582B782}"/>
                                            </p:graphicEl>
                                          </p:spTgt>
                                        </p:tgtEl>
                                        <p:attrNameLst>
                                          <p:attrName>style.visibility</p:attrName>
                                        </p:attrNameLst>
                                      </p:cBhvr>
                                      <p:to>
                                        <p:strVal val="visible"/>
                                      </p:to>
                                    </p:set>
                                    <p:anim calcmode="lin" valueType="num">
                                      <p:cBhvr additive="base">
                                        <p:cTn id="25" dur="1000"/>
                                        <p:tgtEl>
                                          <p:spTgt spid="6">
                                            <p:graphicEl>
                                              <a:dgm id="{31E7C98A-2382-4AC2-A136-8E62B582B782}"/>
                                            </p:graphicEl>
                                          </p:spTgt>
                                        </p:tgtEl>
                                        <p:attrNameLst>
                                          <p:attrName>ppt_y</p:attrName>
                                        </p:attrNameLst>
                                      </p:cBhvr>
                                      <p:tavLst>
                                        <p:tav tm="0">
                                          <p:val>
                                            <p:strVal val="#ppt_y+#ppt_h*1.125000"/>
                                          </p:val>
                                        </p:tav>
                                        <p:tav tm="100000">
                                          <p:val>
                                            <p:strVal val="#ppt_y"/>
                                          </p:val>
                                        </p:tav>
                                      </p:tavLst>
                                    </p:anim>
                                    <p:animEffect transition="in" filter="wipe(up)">
                                      <p:cBhvr>
                                        <p:cTn id="26" dur="1000"/>
                                        <p:tgtEl>
                                          <p:spTgt spid="6">
                                            <p:graphicEl>
                                              <a:dgm id="{31E7C98A-2382-4AC2-A136-8E62B582B7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p:txBody>
          <a:bodyPr/>
          <a:lstStyle/>
          <a:p>
            <a:endParaRPr lang="zh-TW" altLang="en-US" smtClean="0"/>
          </a:p>
        </p:txBody>
      </p:sp>
      <p:sp>
        <p:nvSpPr>
          <p:cNvPr id="33794" name="內容版面配置區 2"/>
          <p:cNvSpPr>
            <a:spLocks noGrp="1"/>
          </p:cNvSpPr>
          <p:nvPr>
            <p:ph idx="1"/>
          </p:nvPr>
        </p:nvSpPr>
        <p:spPr/>
        <p:txBody>
          <a:bodyPr/>
          <a:lstStyle/>
          <a:p>
            <a:endParaRPr lang="zh-TW" altLang="en-US" smtClean="0"/>
          </a:p>
        </p:txBody>
      </p:sp>
      <p:pic>
        <p:nvPicPr>
          <p:cNvPr id="72706" name="Picture 2" descr="盘点：体坛球场上被扯掉裤子的尴尬瞬间"/>
          <p:cNvPicPr>
            <a:picLocks noChangeAspect="1" noChangeArrowheads="1"/>
          </p:cNvPicPr>
          <p:nvPr/>
        </p:nvPicPr>
        <p:blipFill>
          <a:blip r:embed="rId2"/>
          <a:srcRect/>
          <a:stretch>
            <a:fillRect/>
          </a:stretch>
        </p:blipFill>
        <p:spPr bwMode="auto">
          <a:xfrm>
            <a:off x="0" y="0"/>
            <a:ext cx="4572000" cy="6858000"/>
          </a:xfrm>
          <a:prstGeom prst="rect">
            <a:avLst/>
          </a:prstGeom>
          <a:noFill/>
          <a:ln w="9525">
            <a:noFill/>
            <a:miter lim="800000"/>
            <a:headEnd/>
            <a:tailEnd/>
          </a:ln>
        </p:spPr>
      </p:pic>
      <p:pic>
        <p:nvPicPr>
          <p:cNvPr id="72708" name="Picture 4" descr="https://encrypted-tbn2.gstatic.com/images?q=tbn:ANd9GcSo0QVkByM8nq0Ckr16irRHqCskjbRWvUI9MPtYm5fiSWYeVwcQig"/>
          <p:cNvPicPr>
            <a:picLocks noChangeAspect="1" noChangeArrowheads="1"/>
          </p:cNvPicPr>
          <p:nvPr/>
        </p:nvPicPr>
        <p:blipFill>
          <a:blip r:embed="rId3"/>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transition spd="slow"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diamond(in)">
                                      <p:cBhvr>
                                        <p:cTn id="7" dur="1000"/>
                                        <p:tgtEl>
                                          <p:spTgt spid="72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2708"/>
                                        </p:tgtEl>
                                        <p:attrNameLst>
                                          <p:attrName>style.visibility</p:attrName>
                                        </p:attrNameLst>
                                      </p:cBhvr>
                                      <p:to>
                                        <p:strVal val="visible"/>
                                      </p:to>
                                    </p:set>
                                    <p:animEffect transition="in" filter="diamond(in)">
                                      <p:cBhvr>
                                        <p:cTn id="12" dur="10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1"/>
          <p:cNvSpPr>
            <a:spLocks noGrp="1"/>
          </p:cNvSpPr>
          <p:nvPr>
            <p:ph type="title"/>
          </p:nvPr>
        </p:nvSpPr>
        <p:spPr/>
        <p:txBody>
          <a:bodyPr/>
          <a:lstStyle/>
          <a:p>
            <a:endParaRPr lang="zh-TW" altLang="en-US" smtClean="0"/>
          </a:p>
        </p:txBody>
      </p:sp>
      <p:sp>
        <p:nvSpPr>
          <p:cNvPr id="34818" name="內容版面配置區 2"/>
          <p:cNvSpPr>
            <a:spLocks noGrp="1"/>
          </p:cNvSpPr>
          <p:nvPr>
            <p:ph idx="1"/>
          </p:nvPr>
        </p:nvSpPr>
        <p:spPr/>
        <p:txBody>
          <a:bodyPr/>
          <a:lstStyle/>
          <a:p>
            <a:endParaRPr lang="zh-TW" altLang="en-US" smtClean="0"/>
          </a:p>
        </p:txBody>
      </p:sp>
      <p:pic>
        <p:nvPicPr>
          <p:cNvPr id="73730" name="Picture 2" descr="https://encrypted-tbn2.gstatic.com/images?q=tbn:ANd9GcQysLuRHvsWeLhtFDTbrKCr_Nk_uy_i8LN6wR-h9AWMB87jNWoX"/>
          <p:cNvPicPr>
            <a:picLocks noChangeAspect="1" noChangeArrowheads="1"/>
          </p:cNvPicPr>
          <p:nvPr/>
        </p:nvPicPr>
        <p:blipFill>
          <a:blip r:embed="rId2"/>
          <a:srcRect/>
          <a:stretch>
            <a:fillRect/>
          </a:stretch>
        </p:blipFill>
        <p:spPr bwMode="auto">
          <a:xfrm>
            <a:off x="0" y="0"/>
            <a:ext cx="4572000" cy="6858000"/>
          </a:xfrm>
          <a:prstGeom prst="rect">
            <a:avLst/>
          </a:prstGeom>
          <a:noFill/>
          <a:ln w="9525">
            <a:noFill/>
            <a:miter lim="800000"/>
            <a:headEnd/>
            <a:tailEnd/>
          </a:ln>
        </p:spPr>
      </p:pic>
      <p:pic>
        <p:nvPicPr>
          <p:cNvPr id="73732" name="Picture 4" descr="http://www.nvxiuba.com/nvxing/uploads/allimg/c120620/13401F56342540-12a19.jpg"/>
          <p:cNvPicPr>
            <a:picLocks noChangeAspect="1" noChangeArrowheads="1"/>
          </p:cNvPicPr>
          <p:nvPr/>
        </p:nvPicPr>
        <p:blipFill>
          <a:blip r:embed="rId3"/>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transition spd="slow"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diamond(in)">
                                      <p:cBhvr>
                                        <p:cTn id="7" dur="500"/>
                                        <p:tgtEl>
                                          <p:spTgt spid="73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3732"/>
                                        </p:tgtEl>
                                        <p:attrNameLst>
                                          <p:attrName>style.visibility</p:attrName>
                                        </p:attrNameLst>
                                      </p:cBhvr>
                                      <p:to>
                                        <p:strVal val="visible"/>
                                      </p:to>
                                    </p:set>
                                    <p:animEffect transition="in" filter="diamond(in)">
                                      <p:cBhvr>
                                        <p:cTn id="12"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p:cNvSpPr>
            <a:spLocks noGrp="1"/>
          </p:cNvSpPr>
          <p:nvPr>
            <p:ph type="title"/>
          </p:nvPr>
        </p:nvSpPr>
        <p:spPr>
          <a:xfrm>
            <a:off x="498475" y="0"/>
            <a:ext cx="8229600" cy="1143000"/>
          </a:xfrm>
        </p:spPr>
        <p:txBody>
          <a:bodyPr/>
          <a:lstStyle/>
          <a:p>
            <a:r>
              <a:rPr lang="zh-TW" altLang="en-US" smtClean="0"/>
              <a:t>老師的慣性</a:t>
            </a:r>
          </a:p>
        </p:txBody>
      </p:sp>
      <p:sp>
        <p:nvSpPr>
          <p:cNvPr id="3" name="內容版面配置區 2"/>
          <p:cNvSpPr>
            <a:spLocks noGrp="1"/>
          </p:cNvSpPr>
          <p:nvPr>
            <p:ph idx="1"/>
          </p:nvPr>
        </p:nvSpPr>
        <p:spPr>
          <a:xfrm>
            <a:off x="568325" y="1327150"/>
            <a:ext cx="6886575" cy="4660900"/>
          </a:xfrm>
        </p:spPr>
        <p:txBody>
          <a:bodyPr/>
          <a:lstStyle/>
          <a:p>
            <a:r>
              <a:rPr lang="zh-TW" altLang="en-US" smtClean="0"/>
              <a:t>口頭告誡，要學生下不為例</a:t>
            </a:r>
            <a:endParaRPr lang="en-US" altLang="zh-TW" smtClean="0"/>
          </a:p>
          <a:p>
            <a:r>
              <a:rPr lang="zh-TW" altLang="en-US" smtClean="0"/>
              <a:t>先寫聯絡簿要家長多加管束</a:t>
            </a:r>
            <a:endParaRPr lang="en-US" altLang="zh-TW" smtClean="0"/>
          </a:p>
          <a:p>
            <a:r>
              <a:rPr lang="zh-TW" altLang="en-US" smtClean="0"/>
              <a:t>要學生不要亂講話</a:t>
            </a:r>
            <a:endParaRPr lang="en-US" altLang="zh-TW" smtClean="0"/>
          </a:p>
          <a:p>
            <a:r>
              <a:rPr lang="zh-TW" altLang="en-US" smtClean="0"/>
              <a:t>狀況不明續觀學生</a:t>
            </a:r>
            <a:endParaRPr lang="en-US" altLang="zh-TW" smtClean="0"/>
          </a:p>
          <a:p>
            <a:r>
              <a:rPr lang="zh-TW" altLang="en-US" smtClean="0"/>
              <a:t>把學生找來問清楚</a:t>
            </a:r>
            <a:endParaRPr lang="en-US" altLang="zh-TW" smtClean="0"/>
          </a:p>
          <a:p>
            <a:r>
              <a:rPr lang="zh-TW" altLang="en-US" smtClean="0"/>
              <a:t>再三確認，不希望有誣陷之事</a:t>
            </a:r>
            <a:endParaRPr lang="en-US" altLang="zh-TW" smtClean="0"/>
          </a:p>
          <a:p>
            <a:r>
              <a:rPr lang="zh-TW" altLang="en-US" smtClean="0"/>
              <a:t>情節輕微，要不要告知家長</a:t>
            </a:r>
            <a:r>
              <a:rPr lang="en-US" altLang="zh-TW" smtClean="0"/>
              <a:t>?</a:t>
            </a:r>
            <a:r>
              <a:rPr lang="zh-TW" altLang="en-US" smtClean="0"/>
              <a:t>要不要啟動學校機制</a:t>
            </a:r>
            <a:r>
              <a:rPr lang="en-US" altLang="zh-TW" smtClean="0"/>
              <a:t>?</a:t>
            </a:r>
            <a:endParaRPr lang="zh-TW" altLang="en-US" smtClean="0"/>
          </a:p>
        </p:txBody>
      </p:sp>
      <p:sp>
        <p:nvSpPr>
          <p:cNvPr id="4" name="五邊形 3"/>
          <p:cNvSpPr/>
          <p:nvPr/>
        </p:nvSpPr>
        <p:spPr>
          <a:xfrm flipH="1">
            <a:off x="9148763" y="1692275"/>
            <a:ext cx="2971800" cy="639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dirty="0">
                <a:latin typeface="標楷體" panose="03000509000000000000" pitchFamily="65" charset="-120"/>
                <a:ea typeface="標楷體" panose="03000509000000000000" pitchFamily="65" charset="-120"/>
              </a:rPr>
              <a:t>老師的影響力</a:t>
            </a:r>
            <a:r>
              <a:rPr kumimoji="0" lang="en-US" altLang="zh-TW" sz="2800" dirty="0">
                <a:latin typeface="標楷體" panose="03000509000000000000" pitchFamily="65" charset="-120"/>
                <a:ea typeface="標楷體" panose="03000509000000000000" pitchFamily="65" charset="-120"/>
              </a:rPr>
              <a:t>?</a:t>
            </a:r>
            <a:endParaRPr kumimoji="0" lang="zh-TW" altLang="en-US" sz="2800" dirty="0">
              <a:latin typeface="標楷體" panose="03000509000000000000" pitchFamily="65" charset="-120"/>
              <a:ea typeface="標楷體" panose="03000509000000000000" pitchFamily="65" charset="-120"/>
            </a:endParaRPr>
          </a:p>
        </p:txBody>
      </p:sp>
      <p:sp>
        <p:nvSpPr>
          <p:cNvPr id="5" name="五邊形 4"/>
          <p:cNvSpPr/>
          <p:nvPr/>
        </p:nvSpPr>
        <p:spPr>
          <a:xfrm flipH="1">
            <a:off x="9124950" y="2514600"/>
            <a:ext cx="2971800" cy="639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dirty="0">
                <a:latin typeface="標楷體" panose="03000509000000000000" pitchFamily="65" charset="-120"/>
                <a:ea typeface="標楷體" panose="03000509000000000000" pitchFamily="65" charset="-120"/>
              </a:rPr>
              <a:t>家長的管教力</a:t>
            </a:r>
            <a:r>
              <a:rPr kumimoji="0" lang="en-US" altLang="zh-TW" sz="2800" dirty="0">
                <a:latin typeface="標楷體" panose="03000509000000000000" pitchFamily="65" charset="-120"/>
                <a:ea typeface="標楷體" panose="03000509000000000000" pitchFamily="65" charset="-120"/>
              </a:rPr>
              <a:t>?</a:t>
            </a:r>
            <a:endParaRPr kumimoji="0" lang="zh-TW" altLang="en-US" sz="2800" dirty="0">
              <a:latin typeface="標楷體" panose="03000509000000000000" pitchFamily="65" charset="-120"/>
              <a:ea typeface="標楷體" panose="03000509000000000000" pitchFamily="65" charset="-120"/>
            </a:endParaRPr>
          </a:p>
        </p:txBody>
      </p:sp>
      <p:sp>
        <p:nvSpPr>
          <p:cNvPr id="6" name="五邊形 5"/>
          <p:cNvSpPr/>
          <p:nvPr/>
        </p:nvSpPr>
        <p:spPr>
          <a:xfrm flipH="1">
            <a:off x="9131300" y="3336925"/>
            <a:ext cx="2971800" cy="6413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dirty="0">
                <a:latin typeface="標楷體" panose="03000509000000000000" pitchFamily="65" charset="-120"/>
                <a:ea typeface="標楷體" panose="03000509000000000000" pitchFamily="65" charset="-120"/>
              </a:rPr>
              <a:t>老師的監控力</a:t>
            </a:r>
            <a:r>
              <a:rPr kumimoji="0" lang="en-US" altLang="zh-TW" sz="2800" dirty="0">
                <a:latin typeface="標楷體" panose="03000509000000000000" pitchFamily="65" charset="-120"/>
                <a:ea typeface="標楷體" panose="03000509000000000000" pitchFamily="65" charset="-120"/>
              </a:rPr>
              <a:t>?</a:t>
            </a:r>
            <a:endParaRPr kumimoji="0" lang="zh-TW" altLang="en-US" sz="2800" dirty="0">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5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2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5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25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25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25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25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grpId="0" nodeType="clickEffect">
                                  <p:stCondLst>
                                    <p:cond delay="0"/>
                                  </p:stCondLst>
                                  <p:childTnLst>
                                    <p:animMotion origin="layout" path="M -0.55885 2.96296E-6 L -0.30885 2.96296E-6 " pathEditMode="relative" rAng="0" ptsTypes="AA">
                                      <p:cBhvr>
                                        <p:cTn id="35" dur="2000" fill="hold"/>
                                        <p:tgtEl>
                                          <p:spTgt spid="4"/>
                                        </p:tgtEl>
                                        <p:attrNameLst>
                                          <p:attrName>ppt_x</p:attrName>
                                          <p:attrName>ppt_y</p:attrName>
                                        </p:attrNameLst>
                                      </p:cBhvr>
                                      <p:rCtr x="12500" y="0"/>
                                    </p:animMotion>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0.55903 -4.44444E-6 L -0.30903 -4.44444E-6 " pathEditMode="relative" rAng="0" ptsTypes="AA">
                                      <p:cBhvr>
                                        <p:cTn id="39" dur="2000" fill="hold"/>
                                        <p:tgtEl>
                                          <p:spTgt spid="5"/>
                                        </p:tgtEl>
                                        <p:attrNameLst>
                                          <p:attrName>ppt_x</p:attrName>
                                          <p:attrName>ppt_y</p:attrName>
                                        </p:attrNameLst>
                                      </p:cBhvr>
                                      <p:rCtr x="12500" y="0"/>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0" nodeType="clickEffect">
                                  <p:stCondLst>
                                    <p:cond delay="0"/>
                                  </p:stCondLst>
                                  <p:childTnLst>
                                    <p:animMotion origin="layout" path="M -0.55903 -3.33333E-6 L -0.30903 -3.33333E-6 " pathEditMode="relative" rAng="0" ptsTypes="AA">
                                      <p:cBhvr>
                                        <p:cTn id="43" dur="2000" fill="hold"/>
                                        <p:tgtEl>
                                          <p:spTgt spid="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title"/>
          </p:nvPr>
        </p:nvSpPr>
        <p:spPr>
          <a:xfrm>
            <a:off x="498475" y="0"/>
            <a:ext cx="8229600" cy="1143000"/>
          </a:xfrm>
        </p:spPr>
        <p:txBody>
          <a:bodyPr/>
          <a:lstStyle/>
          <a:p>
            <a:r>
              <a:rPr lang="zh-TW" altLang="en-US" smtClean="0"/>
              <a:t>授課大綱</a:t>
            </a:r>
          </a:p>
        </p:txBody>
      </p:sp>
      <p:sp>
        <p:nvSpPr>
          <p:cNvPr id="15362" name="內容版面配置區 2"/>
          <p:cNvSpPr>
            <a:spLocks noGrp="1"/>
          </p:cNvSpPr>
          <p:nvPr>
            <p:ph sz="quarter" idx="10"/>
          </p:nvPr>
        </p:nvSpPr>
        <p:spPr>
          <a:xfrm>
            <a:off x="323850" y="1268413"/>
            <a:ext cx="8208963" cy="4465637"/>
          </a:xfrm>
        </p:spPr>
        <p:txBody>
          <a:bodyPr/>
          <a:lstStyle/>
          <a:p>
            <a:r>
              <a:rPr lang="zh-TW" altLang="en-US" smtClean="0"/>
              <a:t>性平事件敏感度</a:t>
            </a:r>
            <a:endParaRPr lang="en-US" altLang="zh-TW" smtClean="0"/>
          </a:p>
          <a:p>
            <a:r>
              <a:rPr lang="zh-TW" altLang="en-US" smtClean="0"/>
              <a:t>法規中學校常出現的誤解</a:t>
            </a:r>
            <a:endParaRPr lang="en-US" altLang="zh-TW" smtClean="0"/>
          </a:p>
          <a:p>
            <a:r>
              <a:rPr lang="zh-TW" altLang="en-US" smtClean="0"/>
              <a:t>性平事件行政處理流程</a:t>
            </a:r>
            <a:endParaRPr lang="en-US" altLang="zh-TW" smtClean="0"/>
          </a:p>
          <a:p>
            <a:r>
              <a:rPr lang="zh-TW" altLang="en-US" smtClean="0"/>
              <a:t>案例研討</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p:nvPr>
        </p:nvSpPr>
        <p:spPr>
          <a:xfrm>
            <a:off x="285750" y="0"/>
            <a:ext cx="8643938" cy="1052513"/>
          </a:xfrm>
        </p:spPr>
        <p:txBody>
          <a:bodyPr/>
          <a:lstStyle/>
          <a:p>
            <a:r>
              <a:rPr lang="zh-TW" altLang="zh-TW" sz="3200" b="1" smtClean="0">
                <a:latin typeface="標楷體" pitchFamily="65" charset="-120"/>
              </a:rPr>
              <a:t>特教校爆</a:t>
            </a:r>
            <a:r>
              <a:rPr lang="en-US" altLang="zh-TW" sz="3200" b="1" smtClean="0">
                <a:latin typeface="標楷體" pitchFamily="65" charset="-120"/>
              </a:rPr>
              <a:t>49</a:t>
            </a:r>
            <a:r>
              <a:rPr lang="zh-TW" altLang="zh-TW" sz="3200" b="1" smtClean="0">
                <a:latin typeface="標楷體" pitchFamily="65" charset="-120"/>
              </a:rPr>
              <a:t>起性暴力 要目擊學生「不要管」</a:t>
            </a:r>
            <a:endParaRPr lang="zh-TW" altLang="en-US" sz="3200" b="1" smtClean="0">
              <a:latin typeface="標楷體" pitchFamily="65" charset="-120"/>
            </a:endParaRPr>
          </a:p>
        </p:txBody>
      </p:sp>
      <p:sp>
        <p:nvSpPr>
          <p:cNvPr id="36866" name="內容版面配置區 2"/>
          <p:cNvSpPr>
            <a:spLocks noGrp="1"/>
          </p:cNvSpPr>
          <p:nvPr>
            <p:ph idx="1"/>
          </p:nvPr>
        </p:nvSpPr>
        <p:spPr>
          <a:xfrm>
            <a:off x="428625" y="1071563"/>
            <a:ext cx="8320088" cy="5310187"/>
          </a:xfrm>
        </p:spPr>
        <p:txBody>
          <a:bodyPr/>
          <a:lstStyle/>
          <a:p>
            <a:r>
              <a:rPr lang="en-US" altLang="zh-TW" sz="2400" smtClean="0">
                <a:latin typeface="標楷體" pitchFamily="65" charset="-120"/>
              </a:rPr>
              <a:t>100/09/22 06:30 </a:t>
            </a:r>
            <a:r>
              <a:rPr lang="zh-TW" altLang="zh-TW" sz="2400" smtClean="0">
                <a:latin typeface="標楷體" pitchFamily="65" charset="-120"/>
              </a:rPr>
              <a:t>蘋果日報 </a:t>
            </a:r>
            <a:endParaRPr lang="en-US" altLang="zh-TW" sz="2400" smtClean="0">
              <a:latin typeface="標楷體" pitchFamily="65" charset="-120"/>
            </a:endParaRPr>
          </a:p>
          <a:p>
            <a:r>
              <a:rPr lang="zh-TW" altLang="en-US" sz="2400" smtClean="0">
                <a:latin typeface="標楷體" pitchFamily="65" charset="-120"/>
              </a:rPr>
              <a:t>教育部</a:t>
            </a:r>
            <a:r>
              <a:rPr lang="zh-TW" altLang="zh-TW" sz="2400" smtClean="0">
                <a:latin typeface="標楷體" pitchFamily="65" charset="-120"/>
              </a:rPr>
              <a:t>昨證實，去年底已接獲相關投訴，經查該校自</a:t>
            </a:r>
            <a:r>
              <a:rPr lang="en-US" altLang="zh-TW" sz="2400" smtClean="0">
                <a:latin typeface="標楷體" pitchFamily="65" charset="-120"/>
              </a:rPr>
              <a:t>2005</a:t>
            </a:r>
            <a:r>
              <a:rPr lang="zh-TW" altLang="zh-TW" sz="2400" smtClean="0">
                <a:latin typeface="標楷體" pitchFamily="65" charset="-120"/>
              </a:rPr>
              <a:t>年至今共發生四十九件性侵、性騷擾案，另十案尚在查；教育部強調二周內完成調查究責，不排除接管該校。</a:t>
            </a:r>
            <a:endParaRPr lang="en-US" altLang="zh-TW" sz="2400" smtClean="0">
              <a:latin typeface="標楷體" pitchFamily="65" charset="-120"/>
            </a:endParaRPr>
          </a:p>
          <a:p>
            <a:r>
              <a:rPr lang="zh-TW" altLang="zh-TW" sz="2400" smtClean="0">
                <a:latin typeface="標楷體" pitchFamily="65" charset="-120"/>
              </a:rPr>
              <a:t>人本教育基金會指出，曾有小學生在校車上，目擊最後一排及倒數第二排座位，同時發生二起男學生性侵女學生的案件，但目擊學生二度報告隨車員，竟被要求「回去坐好、不要管」。</a:t>
            </a:r>
          </a:p>
          <a:p>
            <a:r>
              <a:rPr lang="zh-TW" altLang="zh-TW" sz="2400" smtClean="0">
                <a:latin typeface="標楷體" pitchFamily="65" charset="-120"/>
              </a:rPr>
              <a:t>受害學生家長昨也現身指，曾於校內看到三名男學生在樓梯間猥褻一名女生，他向校方報告，學校卻說：</a:t>
            </a:r>
            <a:r>
              <a:rPr lang="zh-TW" altLang="zh-TW" sz="2400" smtClean="0">
                <a:solidFill>
                  <a:srgbClr val="FF0000"/>
                </a:solidFill>
                <a:latin typeface="標楷體" pitchFamily="65" charset="-120"/>
              </a:rPr>
              <a:t>「孩子只是在玩。」</a:t>
            </a:r>
            <a:r>
              <a:rPr lang="zh-TW" altLang="zh-TW" sz="2400" smtClean="0">
                <a:latin typeface="標楷體" pitchFamily="65" charset="-120"/>
              </a:rPr>
              <a:t>另名受害學生家長激動落淚說：「孩子原本受性侵，之後轉為性侵別人，後悔把孩子送到這學校。」</a:t>
            </a:r>
            <a:endParaRPr lang="zh-TW" altLang="en-US" sz="2400" smtClean="0">
              <a:latin typeface="標楷體" pitchFamily="65" charset="-120"/>
            </a:endParaRPr>
          </a:p>
        </p:txBody>
      </p:sp>
    </p:spTree>
  </p:cSld>
  <p:clrMapOvr>
    <a:masterClrMapping/>
  </p:clrMapOvr>
  <p:transition spd="slow" advTm="1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標題 1"/>
          <p:cNvSpPr>
            <a:spLocks noGrp="1"/>
          </p:cNvSpPr>
          <p:nvPr>
            <p:ph type="title"/>
          </p:nvPr>
        </p:nvSpPr>
        <p:spPr/>
        <p:txBody>
          <a:bodyPr/>
          <a:lstStyle/>
          <a:p>
            <a:endParaRPr lang="zh-TW" altLang="en-US" smtClean="0"/>
          </a:p>
        </p:txBody>
      </p:sp>
      <p:sp>
        <p:nvSpPr>
          <p:cNvPr id="37890" name="內容版面配置區 2"/>
          <p:cNvSpPr>
            <a:spLocks noGrp="1"/>
          </p:cNvSpPr>
          <p:nvPr>
            <p:ph idx="1"/>
          </p:nvPr>
        </p:nvSpPr>
        <p:spPr>
          <a:xfrm>
            <a:off x="685800" y="1981200"/>
            <a:ext cx="7772400" cy="4114800"/>
          </a:xfrm>
        </p:spPr>
        <p:txBody>
          <a:bodyPr/>
          <a:lstStyle/>
          <a:p>
            <a:endParaRPr lang="zh-TW" altLang="en-US" smtClean="0"/>
          </a:p>
        </p:txBody>
      </p:sp>
      <p:pic>
        <p:nvPicPr>
          <p:cNvPr id="13316" name="圖片 3" descr="沈默是堵掩護罪惡的牆.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318" name="Picture 4" descr="DSCN3453"/>
          <p:cNvPicPr>
            <a:picLocks noChangeAspect="1" noChangeArrowheads="1"/>
          </p:cNvPicPr>
          <p:nvPr/>
        </p:nvPicPr>
        <p:blipFill>
          <a:blip r:embed="rId3"/>
          <a:srcRect/>
          <a:stretch>
            <a:fillRect/>
          </a:stretch>
        </p:blipFill>
        <p:spPr bwMode="auto">
          <a:xfrm>
            <a:off x="15875" y="9525"/>
            <a:ext cx="9144000" cy="6858000"/>
          </a:xfrm>
          <a:prstGeom prst="rect">
            <a:avLst/>
          </a:prstGeom>
          <a:noFill/>
          <a:ln w="9525">
            <a:noFill/>
            <a:miter lim="800000"/>
            <a:headEnd/>
            <a:tailEnd/>
          </a:ln>
        </p:spPr>
      </p:pic>
    </p:spTree>
  </p:cSld>
  <p:clrMapOvr>
    <a:masterClrMapping/>
  </p:clrMapOvr>
  <p:transition spd="slow"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0-#ppt_w/2"/>
                                          </p:val>
                                        </p:tav>
                                        <p:tav tm="100000">
                                          <p:val>
                                            <p:strVal val="#ppt_x"/>
                                          </p:val>
                                        </p:tav>
                                      </p:tavLst>
                                    </p:anim>
                                    <p:anim calcmode="lin" valueType="num">
                                      <p:cBhvr additive="base">
                                        <p:cTn id="8"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318"/>
                                        </p:tgtEl>
                                        <p:attrNameLst>
                                          <p:attrName>style.visibility</p:attrName>
                                        </p:attrNameLst>
                                      </p:cBhvr>
                                      <p:to>
                                        <p:strVal val="visible"/>
                                      </p:to>
                                    </p:set>
                                    <p:anim calcmode="lin" valueType="num">
                                      <p:cBhvr additive="base">
                                        <p:cTn id="13" dur="500" fill="hold"/>
                                        <p:tgtEl>
                                          <p:spTgt spid="13318"/>
                                        </p:tgtEl>
                                        <p:attrNameLst>
                                          <p:attrName>ppt_x</p:attrName>
                                        </p:attrNameLst>
                                      </p:cBhvr>
                                      <p:tavLst>
                                        <p:tav tm="0">
                                          <p:val>
                                            <p:strVal val="1+#ppt_w/2"/>
                                          </p:val>
                                        </p:tav>
                                        <p:tav tm="100000">
                                          <p:val>
                                            <p:strVal val="#ppt_x"/>
                                          </p:val>
                                        </p:tav>
                                      </p:tavLst>
                                    </p:anim>
                                    <p:anim calcmode="lin" valueType="num">
                                      <p:cBhvr additive="base">
                                        <p:cTn id="14"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p:cNvSpPr>
            <a:spLocks noGrp="1"/>
          </p:cNvSpPr>
          <p:nvPr>
            <p:ph type="title"/>
          </p:nvPr>
        </p:nvSpPr>
        <p:spPr>
          <a:xfrm>
            <a:off x="628650" y="0"/>
            <a:ext cx="7886700" cy="1031875"/>
          </a:xfrm>
        </p:spPr>
        <p:txBody>
          <a:bodyPr/>
          <a:lstStyle/>
          <a:p>
            <a:r>
              <a:rPr lang="zh-TW" altLang="en-US" smtClean="0"/>
              <a:t>隱含的問題</a:t>
            </a:r>
          </a:p>
        </p:txBody>
      </p:sp>
      <p:graphicFrame>
        <p:nvGraphicFramePr>
          <p:cNvPr id="4" name="內容版面配置區 3"/>
          <p:cNvGraphicFramePr>
            <a:graphicFrameLocks noGrp="1"/>
          </p:cNvGraphicFramePr>
          <p:nvPr>
            <p:ph idx="1"/>
          </p:nvPr>
        </p:nvGraphicFramePr>
        <p:xfrm>
          <a:off x="0" y="1039761"/>
          <a:ext cx="9144000" cy="446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graphicEl>
                                              <a:dgm id="{98F18449-E833-493A-8D1F-7064328F77EA}"/>
                                            </p:graphicEl>
                                          </p:spTgt>
                                        </p:tgtEl>
                                        <p:attrNameLst>
                                          <p:attrName>style.visibility</p:attrName>
                                        </p:attrNameLst>
                                      </p:cBhvr>
                                      <p:to>
                                        <p:strVal val="visible"/>
                                      </p:to>
                                    </p:set>
                                    <p:anim calcmode="lin" valueType="num">
                                      <p:cBhvr additive="base">
                                        <p:cTn id="7" dur="1000"/>
                                        <p:tgtEl>
                                          <p:spTgt spid="4">
                                            <p:graphicEl>
                                              <a:dgm id="{98F18449-E833-493A-8D1F-7064328F77EA}"/>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4">
                                            <p:graphicEl>
                                              <a:dgm id="{98F18449-E833-493A-8D1F-7064328F77EA}"/>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graphicEl>
                                              <a:dgm id="{4518B78C-86BF-431E-A0E8-C7EE4FF6C361}"/>
                                            </p:graphicEl>
                                          </p:spTgt>
                                        </p:tgtEl>
                                        <p:attrNameLst>
                                          <p:attrName>style.visibility</p:attrName>
                                        </p:attrNameLst>
                                      </p:cBhvr>
                                      <p:to>
                                        <p:strVal val="visible"/>
                                      </p:to>
                                    </p:set>
                                    <p:anim calcmode="lin" valueType="num">
                                      <p:cBhvr additive="base">
                                        <p:cTn id="13" dur="1000"/>
                                        <p:tgtEl>
                                          <p:spTgt spid="4">
                                            <p:graphicEl>
                                              <a:dgm id="{4518B78C-86BF-431E-A0E8-C7EE4FF6C361}"/>
                                            </p:graphicEl>
                                          </p:spTgt>
                                        </p:tgtEl>
                                        <p:attrNameLst>
                                          <p:attrName>ppt_y</p:attrName>
                                        </p:attrNameLst>
                                      </p:cBhvr>
                                      <p:tavLst>
                                        <p:tav tm="0">
                                          <p:val>
                                            <p:strVal val="#ppt_y+#ppt_h*1.125000"/>
                                          </p:val>
                                        </p:tav>
                                        <p:tav tm="100000">
                                          <p:val>
                                            <p:strVal val="#ppt_y"/>
                                          </p:val>
                                        </p:tav>
                                      </p:tavLst>
                                    </p:anim>
                                    <p:animEffect transition="in" filter="wipe(up)">
                                      <p:cBhvr>
                                        <p:cTn id="14" dur="1000"/>
                                        <p:tgtEl>
                                          <p:spTgt spid="4">
                                            <p:graphicEl>
                                              <a:dgm id="{4518B78C-86BF-431E-A0E8-C7EE4FF6C361}"/>
                                            </p:graphic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4">
                                            <p:graphicEl>
                                              <a:dgm id="{BCE9C70D-6F80-4D01-93D6-3207F1E3F790}"/>
                                            </p:graphicEl>
                                          </p:spTgt>
                                        </p:tgtEl>
                                        <p:attrNameLst>
                                          <p:attrName>style.visibility</p:attrName>
                                        </p:attrNameLst>
                                      </p:cBhvr>
                                      <p:to>
                                        <p:strVal val="visible"/>
                                      </p:to>
                                    </p:set>
                                    <p:anim calcmode="lin" valueType="num">
                                      <p:cBhvr additive="base">
                                        <p:cTn id="17" dur="1000"/>
                                        <p:tgtEl>
                                          <p:spTgt spid="4">
                                            <p:graphicEl>
                                              <a:dgm id="{BCE9C70D-6F80-4D01-93D6-3207F1E3F790}"/>
                                            </p:graphicEl>
                                          </p:spTgt>
                                        </p:tgtEl>
                                        <p:attrNameLst>
                                          <p:attrName>ppt_y</p:attrName>
                                        </p:attrNameLst>
                                      </p:cBhvr>
                                      <p:tavLst>
                                        <p:tav tm="0">
                                          <p:val>
                                            <p:strVal val="#ppt_y+#ppt_h*1.125000"/>
                                          </p:val>
                                        </p:tav>
                                        <p:tav tm="100000">
                                          <p:val>
                                            <p:strVal val="#ppt_y"/>
                                          </p:val>
                                        </p:tav>
                                      </p:tavLst>
                                    </p:anim>
                                    <p:animEffect transition="in" filter="wipe(up)">
                                      <p:cBhvr>
                                        <p:cTn id="18" dur="1000"/>
                                        <p:tgtEl>
                                          <p:spTgt spid="4">
                                            <p:graphicEl>
                                              <a:dgm id="{BCE9C70D-6F80-4D01-93D6-3207F1E3F79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
                                            <p:graphicEl>
                                              <a:dgm id="{2A8E9567-EE09-40D1-8031-462170B0F8E9}"/>
                                            </p:graphicEl>
                                          </p:spTgt>
                                        </p:tgtEl>
                                        <p:attrNameLst>
                                          <p:attrName>style.visibility</p:attrName>
                                        </p:attrNameLst>
                                      </p:cBhvr>
                                      <p:to>
                                        <p:strVal val="visible"/>
                                      </p:to>
                                    </p:set>
                                    <p:anim calcmode="lin" valueType="num">
                                      <p:cBhvr additive="base">
                                        <p:cTn id="23" dur="1000"/>
                                        <p:tgtEl>
                                          <p:spTgt spid="4">
                                            <p:graphicEl>
                                              <a:dgm id="{2A8E9567-EE09-40D1-8031-462170B0F8E9}"/>
                                            </p:graphicEl>
                                          </p:spTgt>
                                        </p:tgtEl>
                                        <p:attrNameLst>
                                          <p:attrName>ppt_y</p:attrName>
                                        </p:attrNameLst>
                                      </p:cBhvr>
                                      <p:tavLst>
                                        <p:tav tm="0">
                                          <p:val>
                                            <p:strVal val="#ppt_y+#ppt_h*1.125000"/>
                                          </p:val>
                                        </p:tav>
                                        <p:tav tm="100000">
                                          <p:val>
                                            <p:strVal val="#ppt_y"/>
                                          </p:val>
                                        </p:tav>
                                      </p:tavLst>
                                    </p:anim>
                                    <p:animEffect transition="in" filter="wipe(up)">
                                      <p:cBhvr>
                                        <p:cTn id="24" dur="1000"/>
                                        <p:tgtEl>
                                          <p:spTgt spid="4">
                                            <p:graphicEl>
                                              <a:dgm id="{2A8E9567-EE09-40D1-8031-462170B0F8E9}"/>
                                            </p:graphic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
                                            <p:graphicEl>
                                              <a:dgm id="{2B66810E-2E1E-4BC1-A16C-CF146A15EB11}"/>
                                            </p:graphicEl>
                                          </p:spTgt>
                                        </p:tgtEl>
                                        <p:attrNameLst>
                                          <p:attrName>style.visibility</p:attrName>
                                        </p:attrNameLst>
                                      </p:cBhvr>
                                      <p:to>
                                        <p:strVal val="visible"/>
                                      </p:to>
                                    </p:set>
                                    <p:anim calcmode="lin" valueType="num">
                                      <p:cBhvr additive="base">
                                        <p:cTn id="27" dur="1000"/>
                                        <p:tgtEl>
                                          <p:spTgt spid="4">
                                            <p:graphicEl>
                                              <a:dgm id="{2B66810E-2E1E-4BC1-A16C-CF146A15EB11}"/>
                                            </p:graphicEl>
                                          </p:spTgt>
                                        </p:tgtEl>
                                        <p:attrNameLst>
                                          <p:attrName>ppt_y</p:attrName>
                                        </p:attrNameLst>
                                      </p:cBhvr>
                                      <p:tavLst>
                                        <p:tav tm="0">
                                          <p:val>
                                            <p:strVal val="#ppt_y+#ppt_h*1.125000"/>
                                          </p:val>
                                        </p:tav>
                                        <p:tav tm="100000">
                                          <p:val>
                                            <p:strVal val="#ppt_y"/>
                                          </p:val>
                                        </p:tav>
                                      </p:tavLst>
                                    </p:anim>
                                    <p:animEffect transition="in" filter="wipe(up)">
                                      <p:cBhvr>
                                        <p:cTn id="28" dur="1000"/>
                                        <p:tgtEl>
                                          <p:spTgt spid="4">
                                            <p:graphicEl>
                                              <a:dgm id="{2B66810E-2E1E-4BC1-A16C-CF146A15EB1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4">
                                            <p:graphicEl>
                                              <a:dgm id="{6E4720B2-D470-4F8C-898F-4EF31A1E679D}"/>
                                            </p:graphicEl>
                                          </p:spTgt>
                                        </p:tgtEl>
                                        <p:attrNameLst>
                                          <p:attrName>style.visibility</p:attrName>
                                        </p:attrNameLst>
                                      </p:cBhvr>
                                      <p:to>
                                        <p:strVal val="visible"/>
                                      </p:to>
                                    </p:set>
                                    <p:anim calcmode="lin" valueType="num">
                                      <p:cBhvr additive="base">
                                        <p:cTn id="33" dur="1000"/>
                                        <p:tgtEl>
                                          <p:spTgt spid="4">
                                            <p:graphicEl>
                                              <a:dgm id="{6E4720B2-D470-4F8C-898F-4EF31A1E679D}"/>
                                            </p:graphicEl>
                                          </p:spTgt>
                                        </p:tgtEl>
                                        <p:attrNameLst>
                                          <p:attrName>ppt_y</p:attrName>
                                        </p:attrNameLst>
                                      </p:cBhvr>
                                      <p:tavLst>
                                        <p:tav tm="0">
                                          <p:val>
                                            <p:strVal val="#ppt_y+#ppt_h*1.125000"/>
                                          </p:val>
                                        </p:tav>
                                        <p:tav tm="100000">
                                          <p:val>
                                            <p:strVal val="#ppt_y"/>
                                          </p:val>
                                        </p:tav>
                                      </p:tavLst>
                                    </p:anim>
                                    <p:animEffect transition="in" filter="wipe(up)">
                                      <p:cBhvr>
                                        <p:cTn id="34" dur="1000"/>
                                        <p:tgtEl>
                                          <p:spTgt spid="4">
                                            <p:graphicEl>
                                              <a:dgm id="{6E4720B2-D470-4F8C-898F-4EF31A1E679D}"/>
                                            </p:graphic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4">
                                            <p:graphicEl>
                                              <a:dgm id="{D0C78455-415C-4165-A1E5-872E592B714E}"/>
                                            </p:graphicEl>
                                          </p:spTgt>
                                        </p:tgtEl>
                                        <p:attrNameLst>
                                          <p:attrName>style.visibility</p:attrName>
                                        </p:attrNameLst>
                                      </p:cBhvr>
                                      <p:to>
                                        <p:strVal val="visible"/>
                                      </p:to>
                                    </p:set>
                                    <p:anim calcmode="lin" valueType="num">
                                      <p:cBhvr additive="base">
                                        <p:cTn id="37" dur="1000"/>
                                        <p:tgtEl>
                                          <p:spTgt spid="4">
                                            <p:graphicEl>
                                              <a:dgm id="{D0C78455-415C-4165-A1E5-872E592B714E}"/>
                                            </p:graphicEl>
                                          </p:spTgt>
                                        </p:tgtEl>
                                        <p:attrNameLst>
                                          <p:attrName>ppt_y</p:attrName>
                                        </p:attrNameLst>
                                      </p:cBhvr>
                                      <p:tavLst>
                                        <p:tav tm="0">
                                          <p:val>
                                            <p:strVal val="#ppt_y+#ppt_h*1.125000"/>
                                          </p:val>
                                        </p:tav>
                                        <p:tav tm="100000">
                                          <p:val>
                                            <p:strVal val="#ppt_y"/>
                                          </p:val>
                                        </p:tav>
                                      </p:tavLst>
                                    </p:anim>
                                    <p:animEffect transition="in" filter="wipe(up)">
                                      <p:cBhvr>
                                        <p:cTn id="38" dur="1000"/>
                                        <p:tgtEl>
                                          <p:spTgt spid="4">
                                            <p:graphicEl>
                                              <a:dgm id="{D0C78455-415C-4165-A1E5-872E592B714E}"/>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4">
                                            <p:graphicEl>
                                              <a:dgm id="{68F9A228-C380-4F42-886A-6054069792BB}"/>
                                            </p:graphicEl>
                                          </p:spTgt>
                                        </p:tgtEl>
                                        <p:attrNameLst>
                                          <p:attrName>style.visibility</p:attrName>
                                        </p:attrNameLst>
                                      </p:cBhvr>
                                      <p:to>
                                        <p:strVal val="visible"/>
                                      </p:to>
                                    </p:set>
                                    <p:anim calcmode="lin" valueType="num">
                                      <p:cBhvr additive="base">
                                        <p:cTn id="43" dur="1000"/>
                                        <p:tgtEl>
                                          <p:spTgt spid="4">
                                            <p:graphicEl>
                                              <a:dgm id="{68F9A228-C380-4F42-886A-6054069792BB}"/>
                                            </p:graphicEl>
                                          </p:spTgt>
                                        </p:tgtEl>
                                        <p:attrNameLst>
                                          <p:attrName>ppt_y</p:attrName>
                                        </p:attrNameLst>
                                      </p:cBhvr>
                                      <p:tavLst>
                                        <p:tav tm="0">
                                          <p:val>
                                            <p:strVal val="#ppt_y+#ppt_h*1.125000"/>
                                          </p:val>
                                        </p:tav>
                                        <p:tav tm="100000">
                                          <p:val>
                                            <p:strVal val="#ppt_y"/>
                                          </p:val>
                                        </p:tav>
                                      </p:tavLst>
                                    </p:anim>
                                    <p:animEffect transition="in" filter="wipe(up)">
                                      <p:cBhvr>
                                        <p:cTn id="44" dur="1000"/>
                                        <p:tgtEl>
                                          <p:spTgt spid="4">
                                            <p:graphicEl>
                                              <a:dgm id="{68F9A228-C380-4F42-886A-6054069792BB}"/>
                                            </p:graphicEl>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
                                            <p:graphicEl>
                                              <a:dgm id="{F1C3061F-136F-4DCA-829D-730C4CABD701}"/>
                                            </p:graphicEl>
                                          </p:spTgt>
                                        </p:tgtEl>
                                        <p:attrNameLst>
                                          <p:attrName>style.visibility</p:attrName>
                                        </p:attrNameLst>
                                      </p:cBhvr>
                                      <p:to>
                                        <p:strVal val="visible"/>
                                      </p:to>
                                    </p:set>
                                    <p:anim calcmode="lin" valueType="num">
                                      <p:cBhvr additive="base">
                                        <p:cTn id="47" dur="1000"/>
                                        <p:tgtEl>
                                          <p:spTgt spid="4">
                                            <p:graphicEl>
                                              <a:dgm id="{F1C3061F-136F-4DCA-829D-730C4CABD701}"/>
                                            </p:graphicEl>
                                          </p:spTgt>
                                        </p:tgtEl>
                                        <p:attrNameLst>
                                          <p:attrName>ppt_y</p:attrName>
                                        </p:attrNameLst>
                                      </p:cBhvr>
                                      <p:tavLst>
                                        <p:tav tm="0">
                                          <p:val>
                                            <p:strVal val="#ppt_y+#ppt_h*1.125000"/>
                                          </p:val>
                                        </p:tav>
                                        <p:tav tm="100000">
                                          <p:val>
                                            <p:strVal val="#ppt_y"/>
                                          </p:val>
                                        </p:tav>
                                      </p:tavLst>
                                    </p:anim>
                                    <p:animEffect transition="in" filter="wipe(up)">
                                      <p:cBhvr>
                                        <p:cTn id="48" dur="1000"/>
                                        <p:tgtEl>
                                          <p:spTgt spid="4">
                                            <p:graphicEl>
                                              <a:dgm id="{F1C3061F-136F-4DCA-829D-730C4CABD701}"/>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4">
                                            <p:graphicEl>
                                              <a:dgm id="{DB35E70C-2D23-4AC3-8FF2-21397B8D2448}"/>
                                            </p:graphicEl>
                                          </p:spTgt>
                                        </p:tgtEl>
                                        <p:attrNameLst>
                                          <p:attrName>style.visibility</p:attrName>
                                        </p:attrNameLst>
                                      </p:cBhvr>
                                      <p:to>
                                        <p:strVal val="visible"/>
                                      </p:to>
                                    </p:set>
                                    <p:anim calcmode="lin" valueType="num">
                                      <p:cBhvr additive="base">
                                        <p:cTn id="53" dur="1000"/>
                                        <p:tgtEl>
                                          <p:spTgt spid="4">
                                            <p:graphicEl>
                                              <a:dgm id="{DB35E70C-2D23-4AC3-8FF2-21397B8D2448}"/>
                                            </p:graphicEl>
                                          </p:spTgt>
                                        </p:tgtEl>
                                        <p:attrNameLst>
                                          <p:attrName>ppt_y</p:attrName>
                                        </p:attrNameLst>
                                      </p:cBhvr>
                                      <p:tavLst>
                                        <p:tav tm="0">
                                          <p:val>
                                            <p:strVal val="#ppt_y+#ppt_h*1.125000"/>
                                          </p:val>
                                        </p:tav>
                                        <p:tav tm="100000">
                                          <p:val>
                                            <p:strVal val="#ppt_y"/>
                                          </p:val>
                                        </p:tav>
                                      </p:tavLst>
                                    </p:anim>
                                    <p:animEffect transition="in" filter="wipe(up)">
                                      <p:cBhvr>
                                        <p:cTn id="54" dur="1000"/>
                                        <p:tgtEl>
                                          <p:spTgt spid="4">
                                            <p:graphicEl>
                                              <a:dgm id="{DB35E70C-2D23-4AC3-8FF2-21397B8D2448}"/>
                                            </p:graphic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4">
                                            <p:graphicEl>
                                              <a:dgm id="{AEC5F445-E9BD-46C1-BB9C-E1F911296F58}"/>
                                            </p:graphicEl>
                                          </p:spTgt>
                                        </p:tgtEl>
                                        <p:attrNameLst>
                                          <p:attrName>style.visibility</p:attrName>
                                        </p:attrNameLst>
                                      </p:cBhvr>
                                      <p:to>
                                        <p:strVal val="visible"/>
                                      </p:to>
                                    </p:set>
                                    <p:anim calcmode="lin" valueType="num">
                                      <p:cBhvr additive="base">
                                        <p:cTn id="57" dur="1000"/>
                                        <p:tgtEl>
                                          <p:spTgt spid="4">
                                            <p:graphicEl>
                                              <a:dgm id="{AEC5F445-E9BD-46C1-BB9C-E1F911296F58}"/>
                                            </p:graphicEl>
                                          </p:spTgt>
                                        </p:tgtEl>
                                        <p:attrNameLst>
                                          <p:attrName>ppt_y</p:attrName>
                                        </p:attrNameLst>
                                      </p:cBhvr>
                                      <p:tavLst>
                                        <p:tav tm="0">
                                          <p:val>
                                            <p:strVal val="#ppt_y+#ppt_h*1.125000"/>
                                          </p:val>
                                        </p:tav>
                                        <p:tav tm="100000">
                                          <p:val>
                                            <p:strVal val="#ppt_y"/>
                                          </p:val>
                                        </p:tav>
                                      </p:tavLst>
                                    </p:anim>
                                    <p:animEffect transition="in" filter="wipe(up)">
                                      <p:cBhvr>
                                        <p:cTn id="58" dur="1000"/>
                                        <p:tgtEl>
                                          <p:spTgt spid="4">
                                            <p:graphicEl>
                                              <a:dgm id="{AEC5F445-E9BD-46C1-BB9C-E1F911296F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字版面配置區 1"/>
          <p:cNvSpPr>
            <a:spLocks noGrp="1"/>
          </p:cNvSpPr>
          <p:nvPr>
            <p:ph type="body" sz="quarter" idx="10"/>
          </p:nvPr>
        </p:nvSpPr>
        <p:spPr>
          <a:xfrm>
            <a:off x="468313" y="1868488"/>
            <a:ext cx="7199312" cy="1785937"/>
          </a:xfrm>
        </p:spPr>
        <p:txBody>
          <a:bodyPr anchor="ctr"/>
          <a:lstStyle/>
          <a:p>
            <a:pPr marL="0" indent="0">
              <a:buFont typeface="Arial" charset="0"/>
              <a:buNone/>
            </a:pPr>
            <a:r>
              <a:rPr lang="zh-TW" altLang="en-US" smtClean="0"/>
              <a:t>法規中學校常出現的誤解</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p:cNvSpPr>
            <a:spLocks noGrp="1"/>
          </p:cNvSpPr>
          <p:nvPr>
            <p:ph type="title"/>
          </p:nvPr>
        </p:nvSpPr>
        <p:spPr>
          <a:xfrm>
            <a:off x="457200" y="0"/>
            <a:ext cx="8229600" cy="981075"/>
          </a:xfrm>
        </p:spPr>
        <p:txBody>
          <a:bodyPr/>
          <a:lstStyle/>
          <a:p>
            <a:r>
              <a:rPr lang="en-US" altLang="zh-TW" b="1" smtClean="0"/>
              <a:t>1021107</a:t>
            </a:r>
            <a:r>
              <a:rPr lang="zh-TW" altLang="zh-TW" b="1" smtClean="0"/>
              <a:t>男學生露內褲 女教官控性騷</a:t>
            </a:r>
            <a:endParaRPr lang="zh-TW" altLang="en-US" smtClean="0"/>
          </a:p>
        </p:txBody>
      </p:sp>
      <p:sp>
        <p:nvSpPr>
          <p:cNvPr id="3" name="內容版面配置區 2"/>
          <p:cNvSpPr>
            <a:spLocks noGrp="1"/>
          </p:cNvSpPr>
          <p:nvPr>
            <p:ph sz="quarter" idx="10"/>
          </p:nvPr>
        </p:nvSpPr>
        <p:spPr>
          <a:xfrm>
            <a:off x="323850" y="981075"/>
            <a:ext cx="8208963" cy="4752975"/>
          </a:xfrm>
        </p:spPr>
        <p:txBody>
          <a:bodyPr rtlCol="0">
            <a:normAutofit lnSpcReduction="10000"/>
          </a:bodyPr>
          <a:lstStyle/>
          <a:p>
            <a:pPr fontAlgn="auto">
              <a:spcAft>
                <a:spcPts val="0"/>
              </a:spcAft>
              <a:buFont typeface="Arial" pitchFamily="34" charset="0"/>
              <a:buChar char="•"/>
              <a:defRPr/>
            </a:pPr>
            <a:r>
              <a:rPr lang="zh-TW" altLang="en-US" dirty="0"/>
              <a:t>中部一所高中發生女教官指控高二男學生性騷擾事件！本周一軍訓課上，男學生全班排練校慶大會舞，男學生用脫外褲露內褲搞怪方式做為結束動作，事後卻被女教官要求他寫自白書，承認對教官性騷擾並認錯，學生不肯，女教官要記他過並於昨天向學校性別平等委員會申訴，引起學生家長不滿，質問教官：「太小題大做，扼殺學生創意，讓小孩心中留下陰影。</a:t>
            </a:r>
            <a:r>
              <a:rPr lang="zh-TW" altLang="en-US" dirty="0" smtClean="0"/>
              <a:t>」</a:t>
            </a:r>
            <a:endParaRPr lang="en-US" altLang="zh-TW" dirty="0" smtClean="0"/>
          </a:p>
          <a:p>
            <a:pPr fontAlgn="auto">
              <a:spcAft>
                <a:spcPts val="0"/>
              </a:spcAft>
              <a:buFont typeface="Arial" pitchFamily="34" charset="0"/>
              <a:buChar char="•"/>
              <a:defRPr/>
            </a:pPr>
            <a:r>
              <a:rPr lang="zh-TW" altLang="en-US" dirty="0" smtClean="0"/>
              <a:t>你認為有無違反，理由為何</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a:xfrm>
            <a:off x="457200" y="25400"/>
            <a:ext cx="8229600" cy="1143000"/>
          </a:xfrm>
        </p:spPr>
        <p:txBody>
          <a:bodyPr/>
          <a:lstStyle/>
          <a:p>
            <a:r>
              <a:rPr lang="zh-TW" altLang="en-US" smtClean="0"/>
              <a:t>改編案例</a:t>
            </a:r>
            <a:r>
              <a:rPr lang="en-US" altLang="zh-TW" smtClean="0"/>
              <a:t>-3</a:t>
            </a:r>
            <a:endParaRPr lang="zh-TW" altLang="en-US" smtClean="0"/>
          </a:p>
        </p:txBody>
      </p:sp>
      <p:sp>
        <p:nvSpPr>
          <p:cNvPr id="41986" name="內容版面配置區 2"/>
          <p:cNvSpPr>
            <a:spLocks noGrp="1"/>
          </p:cNvSpPr>
          <p:nvPr>
            <p:ph sz="quarter" idx="10"/>
          </p:nvPr>
        </p:nvSpPr>
        <p:spPr>
          <a:xfrm>
            <a:off x="323850" y="1350963"/>
            <a:ext cx="8208963" cy="4383087"/>
          </a:xfrm>
        </p:spPr>
        <p:txBody>
          <a:bodyPr/>
          <a:lstStyle/>
          <a:p>
            <a:r>
              <a:rPr lang="zh-TW" altLang="en-US" smtClean="0"/>
              <a:t>某校體育課結束後</a:t>
            </a:r>
            <a:r>
              <a:rPr lang="en-US" altLang="zh-TW" smtClean="0"/>
              <a:t>,</a:t>
            </a:r>
            <a:r>
              <a:rPr lang="zh-TW" altLang="en-US" smtClean="0"/>
              <a:t>體育股長歸還器材時</a:t>
            </a:r>
            <a:r>
              <a:rPr lang="en-US" altLang="zh-TW" smtClean="0"/>
              <a:t>,</a:t>
            </a:r>
            <a:r>
              <a:rPr lang="zh-TW" altLang="en-US" smtClean="0"/>
              <a:t>發現少了一顆籃球</a:t>
            </a:r>
            <a:r>
              <a:rPr lang="en-US" altLang="zh-TW" smtClean="0"/>
              <a:t>,</a:t>
            </a:r>
            <a:r>
              <a:rPr lang="zh-TW" altLang="en-US" smtClean="0"/>
              <a:t>負責器材的職員堅持要學生講出打算怎麼辦</a:t>
            </a:r>
            <a:r>
              <a:rPr lang="en-US" altLang="zh-TW" smtClean="0"/>
              <a:t>,</a:t>
            </a:r>
            <a:r>
              <a:rPr lang="zh-TW" altLang="en-US" smtClean="0"/>
              <a:t>因學生急著趕校車</a:t>
            </a:r>
            <a:r>
              <a:rPr lang="en-US" altLang="zh-TW" smtClean="0"/>
              <a:t>,</a:t>
            </a:r>
            <a:r>
              <a:rPr lang="zh-TW" altLang="en-US" smtClean="0"/>
              <a:t>幾度央求無效</a:t>
            </a:r>
            <a:r>
              <a:rPr lang="en-US" altLang="zh-TW" smtClean="0"/>
              <a:t>,</a:t>
            </a:r>
            <a:r>
              <a:rPr lang="zh-TW" altLang="en-US" smtClean="0"/>
              <a:t>隨口說出阿姨</a:t>
            </a:r>
            <a:r>
              <a:rPr lang="zh-TW" altLang="en-US" smtClean="0">
                <a:latin typeface="新細明體" charset="-120"/>
                <a:ea typeface="新細明體" charset="-120"/>
              </a:rPr>
              <a:t>「</a:t>
            </a:r>
            <a:r>
              <a:rPr lang="zh-TW" altLang="en-US" smtClean="0"/>
              <a:t>那就親一下好了</a:t>
            </a:r>
            <a:r>
              <a:rPr lang="en-US" altLang="zh-TW" smtClean="0"/>
              <a:t>!</a:t>
            </a:r>
            <a:r>
              <a:rPr lang="zh-TW" altLang="en-US" smtClean="0">
                <a:latin typeface="標楷體" pitchFamily="65" charset="-120"/>
              </a:rPr>
              <a:t>」</a:t>
            </a:r>
            <a:r>
              <a:rPr lang="en-US" altLang="zh-TW" smtClean="0">
                <a:latin typeface="標楷體" pitchFamily="65" charset="-120"/>
              </a:rPr>
              <a:t>,</a:t>
            </a:r>
            <a:r>
              <a:rPr lang="zh-TW" altLang="en-US" smtClean="0">
                <a:latin typeface="標楷體" pitchFamily="65" charset="-120"/>
              </a:rPr>
              <a:t>阿姨當下沒說什麼。</a:t>
            </a:r>
            <a:endParaRPr lang="en-US" altLang="zh-TW" smtClean="0">
              <a:latin typeface="標楷體" pitchFamily="65" charset="-120"/>
            </a:endParaRPr>
          </a:p>
          <a:p>
            <a:r>
              <a:rPr lang="zh-TW" altLang="en-US" smtClean="0">
                <a:latin typeface="標楷體" pitchFamily="65" charset="-120"/>
              </a:rPr>
              <a:t>隔天體育股長被輔導室老師找去</a:t>
            </a:r>
            <a:r>
              <a:rPr lang="en-US" altLang="zh-TW" smtClean="0">
                <a:latin typeface="標楷體" pitchFamily="65" charset="-120"/>
              </a:rPr>
              <a:t>,</a:t>
            </a:r>
            <a:r>
              <a:rPr lang="zh-TW" altLang="en-US" smtClean="0">
                <a:latin typeface="標楷體" pitchFamily="65" charset="-120"/>
              </a:rPr>
              <a:t>才知道阿姨覺得被性騷擾不舒服。</a:t>
            </a:r>
            <a:endParaRPr lang="en-US" altLang="zh-TW" smtClean="0">
              <a:latin typeface="標楷體" pitchFamily="65" charset="-120"/>
            </a:endParaRPr>
          </a:p>
          <a:p>
            <a:endParaRPr lang="en-US" altLang="zh-TW" smtClean="0">
              <a:latin typeface="標楷體" pitchFamily="65" charset="-120"/>
            </a:endParaRPr>
          </a:p>
          <a:p>
            <a:endParaRPr lang="zh-TW" alt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標題 1"/>
          <p:cNvSpPr>
            <a:spLocks noGrp="1"/>
          </p:cNvSpPr>
          <p:nvPr>
            <p:ph type="title"/>
          </p:nvPr>
        </p:nvSpPr>
        <p:spPr>
          <a:xfrm>
            <a:off x="539750" y="0"/>
            <a:ext cx="8229600" cy="981075"/>
          </a:xfrm>
        </p:spPr>
        <p:txBody>
          <a:bodyPr/>
          <a:lstStyle/>
          <a:p>
            <a:r>
              <a:rPr lang="zh-TW" altLang="en-US" smtClean="0"/>
              <a:t>性平法的調查重點為何</a:t>
            </a:r>
            <a:r>
              <a:rPr lang="en-US" altLang="zh-TW" smtClean="0"/>
              <a:t>?</a:t>
            </a:r>
            <a:endParaRPr lang="zh-TW" altLang="en-US" smtClean="0"/>
          </a:p>
        </p:txBody>
      </p:sp>
      <p:sp>
        <p:nvSpPr>
          <p:cNvPr id="43010" name="內容版面配置區 2"/>
          <p:cNvSpPr>
            <a:spLocks noGrp="1"/>
          </p:cNvSpPr>
          <p:nvPr>
            <p:ph sz="quarter" idx="10"/>
          </p:nvPr>
        </p:nvSpPr>
        <p:spPr>
          <a:xfrm>
            <a:off x="323850" y="981075"/>
            <a:ext cx="8640763" cy="5184775"/>
          </a:xfrm>
        </p:spPr>
        <p:txBody>
          <a:bodyPr/>
          <a:lstStyle/>
          <a:p>
            <a:pPr marL="0" indent="0">
              <a:buFont typeface="Arial" charset="0"/>
              <a:buNone/>
            </a:pPr>
            <a:r>
              <a:rPr lang="zh-TW" altLang="en-US" sz="2400" smtClean="0"/>
              <a:t>第 </a:t>
            </a:r>
            <a:r>
              <a:rPr lang="en-US" altLang="zh-TW" sz="2400" smtClean="0"/>
              <a:t>2 </a:t>
            </a:r>
            <a:r>
              <a:rPr lang="zh-TW" altLang="en-US" sz="2400" smtClean="0"/>
              <a:t>條本法   用詞定義如下：</a:t>
            </a:r>
            <a:endParaRPr lang="en-US" altLang="zh-TW" sz="2400" smtClean="0"/>
          </a:p>
          <a:p>
            <a:pPr marL="0" indent="0">
              <a:buFont typeface="Arial" charset="0"/>
              <a:buNone/>
            </a:pPr>
            <a:r>
              <a:rPr lang="zh-TW" altLang="en-US" sz="2400" smtClean="0"/>
              <a:t>三、性侵害：指性侵害犯罪防治法所稱性侵害犯罪之行為。</a:t>
            </a:r>
          </a:p>
          <a:p>
            <a:pPr marL="0" indent="0">
              <a:buFont typeface="Arial" charset="0"/>
              <a:buNone/>
            </a:pPr>
            <a:r>
              <a:rPr lang="zh-TW" altLang="en-US" sz="2400" smtClean="0"/>
              <a:t>四、性騷擾：指符合下列情形之一，且</a:t>
            </a:r>
            <a:r>
              <a:rPr lang="zh-TW" altLang="en-US" sz="2400" b="1" smtClean="0">
                <a:solidFill>
                  <a:srgbClr val="FF0000"/>
                </a:solidFill>
              </a:rPr>
              <a:t>未達性侵害之程度者</a:t>
            </a:r>
            <a:r>
              <a:rPr lang="zh-TW" altLang="en-US" sz="2400" smtClean="0"/>
              <a:t>：</a:t>
            </a:r>
          </a:p>
          <a:p>
            <a:pPr marL="0" indent="0">
              <a:buFont typeface="Arial" charset="0"/>
              <a:buNone/>
            </a:pPr>
            <a:r>
              <a:rPr lang="zh-TW" altLang="en-US" sz="2400" smtClean="0"/>
              <a:t>（一）以明示或暗示之</a:t>
            </a:r>
            <a:r>
              <a:rPr lang="zh-TW" altLang="en-US" sz="2400" b="1" smtClean="0">
                <a:solidFill>
                  <a:srgbClr val="FF0000"/>
                </a:solidFill>
              </a:rPr>
              <a:t>方式</a:t>
            </a:r>
            <a:r>
              <a:rPr lang="zh-TW" altLang="en-US" sz="2400" smtClean="0"/>
              <a:t>，從事</a:t>
            </a:r>
            <a:r>
              <a:rPr lang="zh-TW" altLang="en-US" sz="2400" b="1" smtClean="0">
                <a:solidFill>
                  <a:srgbClr val="FF0000"/>
                </a:solidFill>
              </a:rPr>
              <a:t>不受歡迎</a:t>
            </a:r>
            <a:r>
              <a:rPr lang="zh-TW" altLang="en-US" sz="2400" smtClean="0"/>
              <a:t>且</a:t>
            </a:r>
            <a:r>
              <a:rPr lang="zh-TW" altLang="en-US" sz="2400" b="1" smtClean="0">
                <a:solidFill>
                  <a:srgbClr val="FF0000"/>
                </a:solidFill>
              </a:rPr>
              <a:t>具有性意味</a:t>
            </a:r>
            <a:r>
              <a:rPr lang="zh-TW" altLang="en-US" sz="2400" smtClean="0"/>
              <a:t>或</a:t>
            </a:r>
            <a:r>
              <a:rPr lang="zh-TW" altLang="en-US" sz="2400" b="1" smtClean="0">
                <a:solidFill>
                  <a:srgbClr val="FF0000"/>
                </a:solidFill>
              </a:rPr>
              <a:t>性別歧視</a:t>
            </a:r>
            <a:r>
              <a:rPr lang="zh-TW" altLang="en-US" sz="2400" smtClean="0"/>
              <a:t>之言詞或行為，致</a:t>
            </a:r>
            <a:r>
              <a:rPr lang="zh-TW" altLang="en-US" sz="2400" b="1" smtClean="0">
                <a:solidFill>
                  <a:srgbClr val="FF0000"/>
                </a:solidFill>
              </a:rPr>
              <a:t>影響他人之人格尊嚴、學習、或工作之機會或表現者</a:t>
            </a:r>
            <a:r>
              <a:rPr lang="zh-TW" altLang="en-US" sz="2400" smtClean="0"/>
              <a:t>。</a:t>
            </a:r>
          </a:p>
          <a:p>
            <a:pPr marL="0" indent="0">
              <a:buFont typeface="Arial" charset="0"/>
              <a:buNone/>
            </a:pPr>
            <a:r>
              <a:rPr lang="zh-TW" altLang="en-US" sz="2400" smtClean="0"/>
              <a:t>（二）以性或性別有關之行為，作為自己或他人獲得、喪失或減損其學習或工作有關權益之條件者。</a:t>
            </a:r>
          </a:p>
          <a:p>
            <a:pPr marL="0" indent="0">
              <a:buFont typeface="Arial" charset="0"/>
              <a:buNone/>
            </a:pPr>
            <a:r>
              <a:rPr lang="zh-TW" altLang="en-US" sz="2400" smtClean="0"/>
              <a:t>五、性霸凌：指透過語言、肢體或其他暴力，對於他人之性別特徵、性別特質、性傾向或性別認同進行貶抑、攻擊或威脅之行為且非屬性騷擾者。</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p:cNvSpPr>
            <a:spLocks noGrp="1"/>
          </p:cNvSpPr>
          <p:nvPr>
            <p:ph type="title"/>
          </p:nvPr>
        </p:nvSpPr>
        <p:spPr>
          <a:xfrm>
            <a:off x="457200" y="4763"/>
            <a:ext cx="8229600" cy="1263650"/>
          </a:xfrm>
        </p:spPr>
        <p:txBody>
          <a:bodyPr/>
          <a:lstStyle/>
          <a:p>
            <a:r>
              <a:rPr lang="zh-TW" altLang="en-US" smtClean="0"/>
              <a:t>性平法實施對象</a:t>
            </a:r>
          </a:p>
        </p:txBody>
      </p:sp>
      <p:sp>
        <p:nvSpPr>
          <p:cNvPr id="44034" name="內容版面配置區 2"/>
          <p:cNvSpPr>
            <a:spLocks noGrp="1"/>
          </p:cNvSpPr>
          <p:nvPr>
            <p:ph sz="quarter" idx="10"/>
          </p:nvPr>
        </p:nvSpPr>
        <p:spPr>
          <a:xfrm>
            <a:off x="323850" y="1371600"/>
            <a:ext cx="8208963" cy="4362450"/>
          </a:xfrm>
        </p:spPr>
        <p:txBody>
          <a:bodyPr/>
          <a:lstStyle/>
          <a:p>
            <a:r>
              <a:rPr lang="zh-TW" altLang="en-US" smtClean="0"/>
              <a:t>性別平等教育法</a:t>
            </a:r>
            <a:r>
              <a:rPr lang="en-US" altLang="zh-TW" smtClean="0"/>
              <a:t>NO.2 </a:t>
            </a:r>
          </a:p>
          <a:p>
            <a:r>
              <a:rPr lang="zh-TW" altLang="en-US" smtClean="0">
                <a:latin typeface="標楷體" pitchFamily="65" charset="-120"/>
              </a:rPr>
              <a:t>校園性侵害、性騷擾或性霸凌事件：指性侵害、性騷擾或性霸凌事件之</a:t>
            </a:r>
            <a:r>
              <a:rPr lang="zh-TW" altLang="en-US" u="sng" smtClean="0">
                <a:solidFill>
                  <a:srgbClr val="FF0000"/>
                </a:solidFill>
                <a:latin typeface="標楷體" pitchFamily="65" charset="-120"/>
              </a:rPr>
              <a:t>一方為學校校長、教師、職員、工友或學生，他方為學生者。</a:t>
            </a:r>
            <a:endParaRPr lang="en-US" altLang="zh-TW" smtClean="0"/>
          </a:p>
          <a:p>
            <a:endParaRPr lang="zh-TW" alt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標題 1"/>
          <p:cNvSpPr>
            <a:spLocks noGrp="1"/>
          </p:cNvSpPr>
          <p:nvPr>
            <p:ph type="title"/>
          </p:nvPr>
        </p:nvSpPr>
        <p:spPr/>
        <p:txBody>
          <a:bodyPr/>
          <a:lstStyle/>
          <a:p>
            <a:r>
              <a:rPr lang="zh-TW" altLang="en-US" smtClean="0"/>
              <a:t>例外狀況</a:t>
            </a:r>
          </a:p>
        </p:txBody>
      </p:sp>
      <p:sp>
        <p:nvSpPr>
          <p:cNvPr id="45058" name="內容版面配置區 2"/>
          <p:cNvSpPr>
            <a:spLocks noGrp="1"/>
          </p:cNvSpPr>
          <p:nvPr>
            <p:ph sz="quarter" idx="10"/>
          </p:nvPr>
        </p:nvSpPr>
        <p:spPr>
          <a:xfrm>
            <a:off x="323850" y="1628775"/>
            <a:ext cx="8208963" cy="4105275"/>
          </a:xfrm>
        </p:spPr>
        <p:txBody>
          <a:bodyPr/>
          <a:lstStyle/>
          <a:p>
            <a:r>
              <a:rPr lang="zh-TW" altLang="en-US" smtClean="0"/>
              <a:t>本校學生為行為人</a:t>
            </a:r>
            <a:r>
              <a:rPr lang="en-US" altLang="zh-TW" smtClean="0"/>
              <a:t>,</a:t>
            </a:r>
            <a:r>
              <a:rPr lang="zh-TW" altLang="en-US" smtClean="0"/>
              <a:t>但他方非性平法所範定的對象</a:t>
            </a:r>
            <a:r>
              <a:rPr lang="en-US" altLang="zh-TW" smtClean="0"/>
              <a:t>(</a:t>
            </a:r>
            <a:r>
              <a:rPr lang="zh-TW" altLang="en-US" smtClean="0"/>
              <a:t>校外人士</a:t>
            </a:r>
            <a:r>
              <a:rPr lang="en-US" altLang="zh-TW" smtClean="0"/>
              <a:t>)</a:t>
            </a:r>
          </a:p>
          <a:p>
            <a:r>
              <a:rPr lang="zh-TW" altLang="en-US" smtClean="0"/>
              <a:t>運用的法條為何</a:t>
            </a:r>
            <a:r>
              <a:rPr lang="en-US" altLang="zh-TW" smtClean="0"/>
              <a:t>?</a:t>
            </a:r>
            <a:r>
              <a:rPr lang="zh-TW" altLang="en-US" smtClean="0"/>
              <a:t>及如何處理</a:t>
            </a:r>
            <a:r>
              <a:rPr lang="en-US" altLang="zh-TW" smtClean="0"/>
              <a:t>?</a:t>
            </a:r>
            <a:endParaRPr lang="zh-TW"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標題 1"/>
          <p:cNvSpPr>
            <a:spLocks noGrp="1"/>
          </p:cNvSpPr>
          <p:nvPr>
            <p:ph type="title"/>
          </p:nvPr>
        </p:nvSpPr>
        <p:spPr>
          <a:xfrm>
            <a:off x="539750" y="0"/>
            <a:ext cx="8229600" cy="1017588"/>
          </a:xfrm>
        </p:spPr>
        <p:txBody>
          <a:bodyPr/>
          <a:lstStyle/>
          <a:p>
            <a:r>
              <a:rPr lang="zh-TW" altLang="en-US" smtClean="0"/>
              <a:t>性騷擾防治法</a:t>
            </a:r>
            <a:r>
              <a:rPr lang="en-US" altLang="zh-TW" smtClean="0"/>
              <a:t>(No.13)</a:t>
            </a:r>
            <a:endParaRPr lang="zh-TW" altLang="en-US" smtClean="0"/>
          </a:p>
        </p:txBody>
      </p:sp>
      <p:sp>
        <p:nvSpPr>
          <p:cNvPr id="46082" name="內容版面配置區 2"/>
          <p:cNvSpPr>
            <a:spLocks noGrp="1"/>
          </p:cNvSpPr>
          <p:nvPr>
            <p:ph sz="quarter" idx="10"/>
          </p:nvPr>
        </p:nvSpPr>
        <p:spPr>
          <a:xfrm>
            <a:off x="0" y="636588"/>
            <a:ext cx="9144000" cy="5611812"/>
          </a:xfrm>
        </p:spPr>
        <p:txBody>
          <a:bodyPr/>
          <a:lstStyle/>
          <a:p>
            <a:pPr marL="269875" indent="-269875"/>
            <a:r>
              <a:rPr lang="zh-TW" altLang="en-US" sz="2800" smtClean="0"/>
              <a:t>性騷擾事件被害人除可依相關法律請求協助外，並得於事件發生後一年內，向加害人所屬機關、部隊、學校、機構、僱用人或直轄市、縣 </a:t>
            </a:r>
            <a:r>
              <a:rPr lang="en-US" altLang="zh-TW" sz="2800" smtClean="0"/>
              <a:t>(</a:t>
            </a:r>
            <a:r>
              <a:rPr lang="zh-TW" altLang="en-US" sz="2800" smtClean="0"/>
              <a:t>市</a:t>
            </a:r>
            <a:r>
              <a:rPr lang="en-US" altLang="zh-TW" sz="2800" smtClean="0"/>
              <a:t>) </a:t>
            </a:r>
            <a:r>
              <a:rPr lang="zh-TW" altLang="en-US" sz="2800" smtClean="0"/>
              <a:t>主管機關提出申訴。</a:t>
            </a:r>
          </a:p>
          <a:p>
            <a:pPr marL="269875" indent="-269875"/>
            <a:r>
              <a:rPr lang="zh-TW" altLang="en-US" sz="2800" smtClean="0"/>
              <a:t>前項直轄市、縣 </a:t>
            </a:r>
            <a:r>
              <a:rPr lang="en-US" altLang="zh-TW" sz="2800" smtClean="0"/>
              <a:t>(</a:t>
            </a:r>
            <a:r>
              <a:rPr lang="zh-TW" altLang="en-US" sz="2800" smtClean="0"/>
              <a:t>市</a:t>
            </a:r>
            <a:r>
              <a:rPr lang="en-US" altLang="zh-TW" sz="2800" smtClean="0"/>
              <a:t>) </a:t>
            </a:r>
            <a:r>
              <a:rPr lang="zh-TW" altLang="en-US" sz="2800" smtClean="0"/>
              <a:t>主管機關受理申訴後，應即將該案件移送加害人所屬機關、部隊、學校、機構或僱用人調查，並予錄案列管；加害人不明或不知有無所屬機關、部隊、學校、機構或僱用人時，應移請事件發生地警察機關調查。</a:t>
            </a:r>
          </a:p>
          <a:p>
            <a:pPr marL="269875" indent="-269875"/>
            <a:r>
              <a:rPr lang="zh-TW" altLang="en-US" sz="2800" smtClean="0"/>
              <a:t>機關、部隊、學校、機構或僱用人，應於申訴或移送到達之日起七日內開始調查，並應於二個月內調查完成；必要時，得延長一個月，並應通知當事人。</a:t>
            </a:r>
            <a:endParaRPr lang="en-US" altLang="zh-TW" sz="2800" smtClean="0"/>
          </a:p>
          <a:p>
            <a:pPr marL="269875" indent="-269875"/>
            <a:r>
              <a:rPr lang="zh-TW" altLang="en-US" sz="2800" smtClean="0"/>
              <a:t>以下略</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字版面配置區 1"/>
          <p:cNvSpPr>
            <a:spLocks noGrp="1"/>
          </p:cNvSpPr>
          <p:nvPr>
            <p:ph type="body" sz="quarter" idx="10"/>
          </p:nvPr>
        </p:nvSpPr>
        <p:spPr>
          <a:xfrm>
            <a:off x="468313" y="1868488"/>
            <a:ext cx="7199312" cy="1785937"/>
          </a:xfrm>
        </p:spPr>
        <p:txBody>
          <a:bodyPr anchor="ctr"/>
          <a:lstStyle/>
          <a:p>
            <a:pPr marL="0" indent="0">
              <a:buFont typeface="Arial" charset="0"/>
              <a:buNone/>
            </a:pPr>
            <a:r>
              <a:rPr lang="zh-TW" altLang="en-US" smtClean="0"/>
              <a:t>性平事件敏感度</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標題 1"/>
          <p:cNvSpPr>
            <a:spLocks noGrp="1"/>
          </p:cNvSpPr>
          <p:nvPr>
            <p:ph type="title"/>
          </p:nvPr>
        </p:nvSpPr>
        <p:spPr>
          <a:xfrm>
            <a:off x="900113" y="33338"/>
            <a:ext cx="7772400" cy="1143000"/>
          </a:xfrm>
        </p:spPr>
        <p:txBody>
          <a:bodyPr/>
          <a:lstStyle/>
          <a:p>
            <a:r>
              <a:rPr lang="zh-TW" altLang="en-US" smtClean="0">
                <a:latin typeface="標楷體" pitchFamily="65" charset="-120"/>
              </a:rPr>
              <a:t>三法相互沿用</a:t>
            </a:r>
          </a:p>
        </p:txBody>
      </p:sp>
      <p:sp>
        <p:nvSpPr>
          <p:cNvPr id="47106" name="內容版面配置區 2"/>
          <p:cNvSpPr>
            <a:spLocks noGrp="1"/>
          </p:cNvSpPr>
          <p:nvPr>
            <p:ph idx="1"/>
          </p:nvPr>
        </p:nvSpPr>
        <p:spPr>
          <a:xfrm>
            <a:off x="157163" y="977900"/>
            <a:ext cx="8820150" cy="5589588"/>
          </a:xfrm>
        </p:spPr>
        <p:txBody>
          <a:bodyPr/>
          <a:lstStyle/>
          <a:p>
            <a:endParaRPr lang="zh-TW" altLang="en-US" smtClean="0"/>
          </a:p>
        </p:txBody>
      </p:sp>
      <p:graphicFrame>
        <p:nvGraphicFramePr>
          <p:cNvPr id="6" name="資料庫圖表 5"/>
          <p:cNvGraphicFramePr/>
          <p:nvPr/>
        </p:nvGraphicFramePr>
        <p:xfrm>
          <a:off x="250063" y="1533097"/>
          <a:ext cx="874846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p:cNvPicPr>
            <a:picLocks noChangeAspect="1" noChangeArrowheads="1"/>
          </p:cNvPicPr>
          <p:nvPr/>
        </p:nvPicPr>
        <p:blipFill>
          <a:blip r:embed="rId7"/>
          <a:srcRect/>
          <a:stretch>
            <a:fillRect/>
          </a:stretch>
        </p:blipFill>
        <p:spPr bwMode="auto">
          <a:xfrm>
            <a:off x="2484438" y="6096000"/>
            <a:ext cx="5529262" cy="646113"/>
          </a:xfrm>
          <a:prstGeom prst="rect">
            <a:avLst/>
          </a:prstGeom>
          <a:solidFill>
            <a:schemeClr val="accent2">
              <a:lumMod val="20000"/>
              <a:lumOff val="80000"/>
            </a:schemeClr>
          </a:solidFill>
          <a:ln>
            <a:noFill/>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4213" y="0"/>
            <a:ext cx="7772400" cy="1143000"/>
          </a:xfrm>
        </p:spPr>
        <p:txBody>
          <a:bodyPr/>
          <a:lstStyle/>
          <a:p>
            <a:r>
              <a:rPr lang="zh-TW" altLang="en-US" smtClean="0">
                <a:latin typeface="微軟正黑體" pitchFamily="34" charset="-120"/>
              </a:rPr>
              <a:t>性騷擾防治法</a:t>
            </a:r>
          </a:p>
        </p:txBody>
      </p:sp>
      <p:sp>
        <p:nvSpPr>
          <p:cNvPr id="27651" name="Rectangle 3"/>
          <p:cNvSpPr>
            <a:spLocks noGrp="1" noChangeArrowheads="1"/>
          </p:cNvSpPr>
          <p:nvPr>
            <p:ph idx="1"/>
          </p:nvPr>
        </p:nvSpPr>
        <p:spPr>
          <a:xfrm>
            <a:off x="685800" y="1196975"/>
            <a:ext cx="8075613" cy="4899025"/>
          </a:xfrm>
        </p:spPr>
        <p:txBody>
          <a:bodyPr rtlCol="0">
            <a:normAutofit/>
          </a:bodyPr>
          <a:lstStyle/>
          <a:p>
            <a:pPr fontAlgn="auto">
              <a:spcAft>
                <a:spcPts val="0"/>
              </a:spcAft>
              <a:buFont typeface="Arial" pitchFamily="34" charset="0"/>
              <a:buChar char="•"/>
              <a:defRPr/>
            </a:pPr>
            <a:r>
              <a:rPr lang="en-US" altLang="zh-TW" spc="-100" dirty="0" smtClean="0">
                <a:latin typeface="標楷體" pitchFamily="65" charset="-120"/>
              </a:rPr>
              <a:t>25</a:t>
            </a:r>
            <a:r>
              <a:rPr altLang="en-US" spc="-100" dirty="0" smtClean="0">
                <a:latin typeface="標楷體" pitchFamily="65" charset="-120"/>
              </a:rPr>
              <a:t>條  意圖性騷擾，</a:t>
            </a:r>
            <a:r>
              <a:rPr altLang="en-US" u="sng" spc="-100" dirty="0" smtClean="0">
                <a:latin typeface="標楷體" pitchFamily="65" charset="-120"/>
              </a:rPr>
              <a:t>乘人不及抗拒</a:t>
            </a:r>
            <a:r>
              <a:rPr altLang="en-US" spc="-100" dirty="0" smtClean="0">
                <a:latin typeface="標楷體" pitchFamily="65" charset="-120"/>
              </a:rPr>
              <a:t>而為親吻、擁抱或觸摸其臀部、胸部、或其他身體隱私處之行為者，處二年以下有期徒刑、拘役或科或併科新臺幣十萬元以下罰金</a:t>
            </a:r>
            <a:r>
              <a:rPr altLang="en-US" spc="-100" dirty="0" smtClean="0">
                <a:latin typeface="微軟正黑體" pitchFamily="34" charset="-120"/>
                <a:ea typeface="微軟正黑體" pitchFamily="34" charset="-120"/>
              </a:rPr>
              <a:t>。</a:t>
            </a:r>
          </a:p>
          <a:p>
            <a:pPr fontAlgn="auto">
              <a:spcAft>
                <a:spcPts val="0"/>
              </a:spcAft>
              <a:buFont typeface="Arial" pitchFamily="34" charset="0"/>
              <a:buChar char="•"/>
              <a:defRPr/>
            </a:pPr>
            <a:endParaRPr altLang="en-US" dirty="0" smtClean="0">
              <a:latin typeface="微軟正黑體" pitchFamily="34" charset="-120"/>
              <a:ea typeface="微軟正黑體" pitchFamily="34" charset="-120"/>
            </a:endParaRPr>
          </a:p>
        </p:txBody>
      </p:sp>
      <p:sp>
        <p:nvSpPr>
          <p:cNvPr id="15" name="圓角矩形圖說文字 14"/>
          <p:cNvSpPr>
            <a:spLocks noChangeArrowheads="1"/>
          </p:cNvSpPr>
          <p:nvPr/>
        </p:nvSpPr>
        <p:spPr bwMode="auto">
          <a:xfrm>
            <a:off x="3956050" y="3260725"/>
            <a:ext cx="5446713" cy="3597275"/>
          </a:xfrm>
          <a:prstGeom prst="wedgeRoundRectCallout">
            <a:avLst>
              <a:gd name="adj1" fmla="val -18241"/>
              <a:gd name="adj2" fmla="val -56454"/>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fontAlgn="auto" hangingPunct="1">
              <a:spcBef>
                <a:spcPts val="0"/>
              </a:spcBef>
              <a:spcAft>
                <a:spcPts val="0"/>
              </a:spcAft>
              <a:defRPr/>
            </a:pPr>
            <a:r>
              <a:rPr kumimoji="0" lang="zh-TW" altLang="en-US" sz="2800" dirty="0">
                <a:latin typeface="標楷體" pitchFamily="65" charset="-120"/>
                <a:ea typeface="標楷體" pitchFamily="65" charset="-120"/>
              </a:rPr>
              <a:t>性騷擾之實務認定</a:t>
            </a:r>
            <a:endParaRPr kumimoji="0" lang="en-US" altLang="zh-TW" sz="2800" dirty="0">
              <a:latin typeface="標楷體" pitchFamily="65" charset="-120"/>
              <a:ea typeface="標楷體" pitchFamily="65" charset="-120"/>
            </a:endParaRPr>
          </a:p>
          <a:p>
            <a:pPr eaLnBrk="1" fontAlgn="auto" hangingPunct="1">
              <a:spcBef>
                <a:spcPts val="0"/>
              </a:spcBef>
              <a:spcAft>
                <a:spcPts val="0"/>
              </a:spcAft>
              <a:buFontTx/>
              <a:buChar char="•"/>
              <a:defRPr/>
            </a:pPr>
            <a:r>
              <a:rPr kumimoji="0" lang="zh-TW" altLang="en-US" sz="2800" dirty="0">
                <a:latin typeface="標楷體" pitchFamily="65" charset="-120"/>
                <a:ea typeface="標楷體" pitchFamily="65" charset="-120"/>
              </a:rPr>
              <a:t>被害人的主觀感受</a:t>
            </a:r>
            <a:endParaRPr kumimoji="0" lang="en-US" altLang="zh-TW" sz="2800" dirty="0">
              <a:latin typeface="標楷體" pitchFamily="65" charset="-120"/>
              <a:ea typeface="標楷體" pitchFamily="65" charset="-120"/>
            </a:endParaRPr>
          </a:p>
          <a:p>
            <a:pPr eaLnBrk="1" fontAlgn="auto" hangingPunct="1">
              <a:spcBef>
                <a:spcPts val="0"/>
              </a:spcBef>
              <a:spcAft>
                <a:spcPts val="0"/>
              </a:spcAft>
              <a:buFontTx/>
              <a:buChar char="•"/>
              <a:defRPr/>
            </a:pPr>
            <a:r>
              <a:rPr kumimoji="0" lang="zh-TW" altLang="en-US" sz="2800" dirty="0">
                <a:latin typeface="標楷體" pitchFamily="65" charset="-120"/>
                <a:ea typeface="標楷體" pitchFamily="65" charset="-120"/>
              </a:rPr>
              <a:t>兼顧客觀認定標準</a:t>
            </a:r>
          </a:p>
          <a:p>
            <a:pPr eaLnBrk="1" fontAlgn="auto" hangingPunct="1">
              <a:spcBef>
                <a:spcPts val="0"/>
              </a:spcBef>
              <a:spcAft>
                <a:spcPts val="0"/>
              </a:spcAft>
              <a:defRPr/>
            </a:pPr>
            <a:r>
              <a:rPr kumimoji="0" lang="en-US" altLang="zh-TW" sz="2800" dirty="0">
                <a:latin typeface="標楷體" pitchFamily="65" charset="-120"/>
                <a:ea typeface="標楷體" pitchFamily="65" charset="-120"/>
              </a:rPr>
              <a:t>  (1)</a:t>
            </a:r>
            <a:r>
              <a:rPr kumimoji="0" lang="zh-TW" altLang="en-US" sz="2800" dirty="0">
                <a:latin typeface="標楷體" pitchFamily="65" charset="-120"/>
                <a:ea typeface="標楷體" pitchFamily="65" charset="-120"/>
              </a:rPr>
              <a:t>合理受害人檢驗標準</a:t>
            </a:r>
          </a:p>
          <a:p>
            <a:pPr eaLnBrk="1" fontAlgn="auto" hangingPunct="1">
              <a:spcBef>
                <a:spcPts val="0"/>
              </a:spcBef>
              <a:spcAft>
                <a:spcPts val="0"/>
              </a:spcAft>
              <a:defRPr/>
            </a:pPr>
            <a:r>
              <a:rPr kumimoji="0" lang="en-US" altLang="zh-TW" sz="2800" dirty="0">
                <a:latin typeface="標楷體" pitchFamily="65" charset="-120"/>
                <a:ea typeface="標楷體" pitchFamily="65" charset="-120"/>
              </a:rPr>
              <a:t>  (2)</a:t>
            </a:r>
            <a:r>
              <a:rPr kumimoji="0" lang="zh-TW" altLang="en-US" sz="2800" dirty="0">
                <a:latin typeface="標楷體" pitchFamily="65" charset="-120"/>
                <a:ea typeface="標楷體" pitchFamily="65" charset="-120"/>
              </a:rPr>
              <a:t>參採專家鑑定結果</a:t>
            </a:r>
            <a:r>
              <a:rPr kumimoji="0" lang="en-US" altLang="zh-TW" sz="2800" dirty="0">
                <a:latin typeface="標楷體" pitchFamily="65" charset="-120"/>
                <a:ea typeface="標楷體" pitchFamily="65" charset="-120"/>
              </a:rPr>
              <a:t>?</a:t>
            </a:r>
          </a:p>
          <a:p>
            <a:pPr eaLnBrk="1" fontAlgn="auto" hangingPunct="1">
              <a:spcBef>
                <a:spcPts val="0"/>
              </a:spcBef>
              <a:spcAft>
                <a:spcPts val="0"/>
              </a:spcAft>
              <a:buFontTx/>
              <a:buChar char="•"/>
              <a:defRPr/>
            </a:pPr>
            <a:r>
              <a:rPr kumimoji="0" lang="zh-TW" altLang="en-US" sz="2800" dirty="0">
                <a:latin typeface="標楷體" pitchFamily="65" charset="-120"/>
                <a:ea typeface="標楷體" pitchFamily="65" charset="-120"/>
              </a:rPr>
              <a:t>衡酌事發情境</a:t>
            </a:r>
            <a:endParaRPr kumimoji="0" lang="zh-TW" altLang="en-US" sz="2800" dirty="0">
              <a:ea typeface="標楷體" pitchFamily="65" charset="-120"/>
            </a:endParaRPr>
          </a:p>
          <a:p>
            <a:pPr eaLnBrk="1" fontAlgn="auto" hangingPunct="1">
              <a:spcBef>
                <a:spcPts val="0"/>
              </a:spcBef>
              <a:spcAft>
                <a:spcPts val="0"/>
              </a:spcAft>
              <a:defRPr/>
            </a:pPr>
            <a:r>
              <a:rPr kumimoji="0" lang="en-US" altLang="zh-TW" sz="2800" dirty="0">
                <a:latin typeface="標楷體" pitchFamily="65" charset="-120"/>
                <a:ea typeface="標楷體" pitchFamily="65" charset="-120"/>
              </a:rPr>
              <a:t>  (1)</a:t>
            </a:r>
            <a:r>
              <a:rPr kumimoji="0" lang="zh-TW" altLang="en-US" sz="2800" dirty="0">
                <a:latin typeface="標楷體" pitchFamily="65" charset="-120"/>
                <a:ea typeface="標楷體" pitchFamily="65" charset="-120"/>
              </a:rPr>
              <a:t>為人的心智狀態</a:t>
            </a:r>
          </a:p>
          <a:p>
            <a:pPr eaLnBrk="1" fontAlgn="auto" hangingPunct="1">
              <a:spcBef>
                <a:spcPts val="0"/>
              </a:spcBef>
              <a:spcAft>
                <a:spcPts val="0"/>
              </a:spcAft>
              <a:defRPr/>
            </a:pPr>
            <a:r>
              <a:rPr kumimoji="0" lang="en-US" altLang="zh-TW" sz="2800" dirty="0">
                <a:latin typeface="標楷體" pitchFamily="65" charset="-120"/>
                <a:ea typeface="標楷體" pitchFamily="65" charset="-120"/>
              </a:rPr>
              <a:t>  (2)</a:t>
            </a:r>
            <a:r>
              <a:rPr kumimoji="0" lang="zh-TW" altLang="en-US" sz="2800" dirty="0">
                <a:latin typeface="標楷體" pitchFamily="65" charset="-120"/>
                <a:ea typeface="標楷體" pitchFamily="65" charset="-120"/>
              </a:rPr>
              <a:t>事件發生時的環境或情境</a:t>
            </a:r>
            <a:endParaRPr kumimoji="0" lang="en-US" altLang="zh-TW" sz="2800" dirty="0">
              <a:latin typeface="標楷體" pitchFamily="65" charset="-120"/>
              <a:ea typeface="標楷體" pitchFamily="65" charset="-120"/>
            </a:endParaRPr>
          </a:p>
        </p:txBody>
      </p:sp>
      <p:sp>
        <p:nvSpPr>
          <p:cNvPr id="6" name="圓角矩形圖說文字 5"/>
          <p:cNvSpPr>
            <a:spLocks noChangeArrowheads="1"/>
          </p:cNvSpPr>
          <p:nvPr/>
        </p:nvSpPr>
        <p:spPr bwMode="auto">
          <a:xfrm>
            <a:off x="-212725" y="3267075"/>
            <a:ext cx="4359275" cy="3597275"/>
          </a:xfrm>
          <a:prstGeom prst="wedgeRoundRectCallout">
            <a:avLst>
              <a:gd name="adj1" fmla="val -18241"/>
              <a:gd name="adj2" fmla="val -56454"/>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fontAlgn="auto" hangingPunct="1">
              <a:spcBef>
                <a:spcPts val="0"/>
              </a:spcBef>
              <a:spcAft>
                <a:spcPts val="0"/>
              </a:spcAft>
              <a:defRPr/>
            </a:pPr>
            <a:r>
              <a:rPr kumimoji="0" lang="zh-TW" altLang="en-US" sz="2800" dirty="0">
                <a:solidFill>
                  <a:schemeClr val="bg1"/>
                </a:solidFill>
                <a:latin typeface="標楷體" pitchFamily="65" charset="-120"/>
                <a:ea typeface="標楷體" pitchFamily="65" charset="-120"/>
              </a:rPr>
              <a:t>性騷擾防治法施行細則第</a:t>
            </a:r>
            <a:r>
              <a:rPr kumimoji="0" lang="en-US" altLang="zh-TW" sz="2800" dirty="0">
                <a:solidFill>
                  <a:schemeClr val="bg1"/>
                </a:solidFill>
                <a:latin typeface="標楷體" pitchFamily="65" charset="-120"/>
                <a:ea typeface="標楷體" pitchFamily="65" charset="-120"/>
              </a:rPr>
              <a:t>2</a:t>
            </a:r>
            <a:r>
              <a:rPr kumimoji="0" lang="zh-TW" altLang="en-US" sz="2800" dirty="0">
                <a:solidFill>
                  <a:schemeClr val="bg1"/>
                </a:solidFill>
                <a:latin typeface="標楷體" pitchFamily="65" charset="-120"/>
                <a:ea typeface="標楷體" pitchFamily="65" charset="-120"/>
              </a:rPr>
              <a:t>條規定：性騷擾之認定，應就個案審酌事件發生之背景、環境、當事人之關係、行為人之言詞、行為及相對人之認知等具體事實為之。</a:t>
            </a:r>
            <a:endParaRPr kumimoji="0" lang="en-US" altLang="zh-TW" sz="2800" dirty="0">
              <a:solidFill>
                <a:schemeClr val="bg1"/>
              </a:solidFill>
              <a:latin typeface="標楷體" pitchFamily="65" charset="-120"/>
              <a:ea typeface="標楷體" pitchFamily="65" charset="-120"/>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30163"/>
            <a:ext cx="8243887" cy="1039812"/>
          </a:xfrm>
        </p:spPr>
        <p:txBody>
          <a:bodyPr/>
          <a:lstStyle/>
          <a:p>
            <a:r>
              <a:rPr lang="zh-TW" altLang="en-US" smtClean="0">
                <a:latin typeface="標楷體" pitchFamily="65" charset="-120"/>
              </a:rPr>
              <a:t>何謂猥褻？</a:t>
            </a:r>
          </a:p>
        </p:txBody>
      </p:sp>
      <p:sp>
        <p:nvSpPr>
          <p:cNvPr id="3" name="內容版面配置區 2"/>
          <p:cNvSpPr>
            <a:spLocks noGrp="1"/>
          </p:cNvSpPr>
          <p:nvPr>
            <p:ph idx="1"/>
          </p:nvPr>
        </p:nvSpPr>
        <p:spPr>
          <a:xfrm>
            <a:off x="715963" y="1143000"/>
            <a:ext cx="7697787" cy="4835525"/>
          </a:xfrm>
        </p:spPr>
        <p:txBody>
          <a:bodyPr/>
          <a:lstStyle/>
          <a:p>
            <a:pPr>
              <a:buFont typeface="Wingdings" pitchFamily="2" charset="2"/>
              <a:buNone/>
            </a:pPr>
            <a:r>
              <a:rPr lang="zh-TW" altLang="en-US" smtClean="0">
                <a:latin typeface="標楷體" pitchFamily="65" charset="-120"/>
              </a:rPr>
              <a:t>     司法院大法官釋字第６１７號解釋文中有提到：「</a:t>
            </a:r>
            <a:r>
              <a:rPr lang="en-US" altLang="zh-TW" smtClean="0">
                <a:latin typeface="標楷體" pitchFamily="65" charset="-120"/>
              </a:rPr>
              <a:t>......</a:t>
            </a:r>
            <a:r>
              <a:rPr lang="zh-TW" altLang="en-US" smtClean="0">
                <a:latin typeface="標楷體" pitchFamily="65" charset="-120"/>
              </a:rPr>
              <a:t>所謂猥褻，指</a:t>
            </a:r>
            <a:r>
              <a:rPr lang="zh-TW" altLang="en-US" smtClean="0">
                <a:solidFill>
                  <a:srgbClr val="FF0000"/>
                </a:solidFill>
                <a:latin typeface="標楷體" pitchFamily="65" charset="-120"/>
              </a:rPr>
              <a:t>客觀上足以刺激或滿足性慾</a:t>
            </a:r>
            <a:r>
              <a:rPr lang="zh-TW" altLang="en-US" smtClean="0">
                <a:latin typeface="標楷體" pitchFamily="65" charset="-120"/>
              </a:rPr>
              <a:t>，其內容可與性器官、性行為及性文化之描繪與論述聯結，且須以</a:t>
            </a:r>
            <a:r>
              <a:rPr lang="zh-TW" altLang="en-US" smtClean="0">
                <a:solidFill>
                  <a:srgbClr val="FF0000"/>
                </a:solidFill>
                <a:latin typeface="標楷體" pitchFamily="65" charset="-120"/>
              </a:rPr>
              <a:t>引起普通一般人羞恥或厭惡感</a:t>
            </a:r>
            <a:r>
              <a:rPr lang="zh-TW" altLang="en-US" smtClean="0">
                <a:latin typeface="標楷體" pitchFamily="65" charset="-120"/>
              </a:rPr>
              <a:t>而侵害性的道德感情，</a:t>
            </a:r>
            <a:r>
              <a:rPr lang="zh-TW" altLang="en-US" smtClean="0">
                <a:solidFill>
                  <a:srgbClr val="FF0000"/>
                </a:solidFill>
                <a:latin typeface="標楷體" pitchFamily="65" charset="-120"/>
              </a:rPr>
              <a:t>有礙於社會風化者</a:t>
            </a:r>
            <a:r>
              <a:rPr lang="zh-TW" altLang="en-US" smtClean="0">
                <a:latin typeface="標楷體" pitchFamily="65" charset="-120"/>
              </a:rPr>
              <a:t>為限（司法院釋字第四○七號解釋參照）</a:t>
            </a:r>
          </a:p>
        </p:txBody>
      </p:sp>
      <p:sp>
        <p:nvSpPr>
          <p:cNvPr id="49155" name="文字方塊 3"/>
          <p:cNvSpPr txBox="1">
            <a:spLocks noChangeArrowheads="1"/>
          </p:cNvSpPr>
          <p:nvPr/>
        </p:nvSpPr>
        <p:spPr bwMode="auto">
          <a:xfrm>
            <a:off x="2990850" y="6188075"/>
            <a:ext cx="3078163" cy="400050"/>
          </a:xfrm>
          <a:prstGeom prst="rect">
            <a:avLst/>
          </a:prstGeom>
          <a:noFill/>
          <a:ln w="9525">
            <a:noFill/>
            <a:miter lim="800000"/>
            <a:headEnd/>
            <a:tailEnd/>
          </a:ln>
        </p:spPr>
        <p:txBody>
          <a:bodyPr>
            <a:spAutoFit/>
          </a:bodyPr>
          <a:lstStyle/>
          <a:p>
            <a:r>
              <a:rPr lang="zh-TW" altLang="en-US" sz="2000">
                <a:solidFill>
                  <a:schemeClr val="bg1"/>
                </a:solidFill>
                <a:latin typeface="Cambria" pitchFamily="18" charset="0"/>
              </a:rPr>
              <a:t>資料來源</a:t>
            </a:r>
            <a:r>
              <a:rPr lang="en-US" altLang="zh-TW" sz="2000">
                <a:solidFill>
                  <a:schemeClr val="bg1"/>
                </a:solidFill>
                <a:latin typeface="Cambria" pitchFamily="18" charset="0"/>
              </a:rPr>
              <a:t>:</a:t>
            </a:r>
            <a:r>
              <a:rPr lang="zh-TW" altLang="en-US" sz="2000">
                <a:solidFill>
                  <a:schemeClr val="bg1"/>
                </a:solidFill>
                <a:latin typeface="Cambria" pitchFamily="18" charset="0"/>
              </a:rPr>
              <a:t>陳文玲老師</a:t>
            </a: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標題 1"/>
          <p:cNvSpPr>
            <a:spLocks noGrp="1"/>
          </p:cNvSpPr>
          <p:nvPr>
            <p:ph type="title"/>
          </p:nvPr>
        </p:nvSpPr>
        <p:spPr>
          <a:xfrm>
            <a:off x="442913" y="103188"/>
            <a:ext cx="8243887" cy="1039812"/>
          </a:xfrm>
        </p:spPr>
        <p:txBody>
          <a:bodyPr/>
          <a:lstStyle/>
          <a:p>
            <a:endParaRPr lang="zh-TW" altLang="en-US" smtClean="0">
              <a:ea typeface="微軟正黑體" pitchFamily="34" charset="-120"/>
            </a:endParaRPr>
          </a:p>
        </p:txBody>
      </p:sp>
      <p:sp>
        <p:nvSpPr>
          <p:cNvPr id="3" name="內容版面配置區 2"/>
          <p:cNvSpPr>
            <a:spLocks noGrp="1"/>
          </p:cNvSpPr>
          <p:nvPr>
            <p:ph idx="1"/>
          </p:nvPr>
        </p:nvSpPr>
        <p:spPr>
          <a:xfrm>
            <a:off x="800100" y="1312863"/>
            <a:ext cx="7543800" cy="4859337"/>
          </a:xfrm>
        </p:spPr>
        <p:txBody>
          <a:bodyPr rtlCol="0">
            <a:normAutofit/>
          </a:bodyPr>
          <a:lstStyle/>
          <a:p>
            <a:pPr fontAlgn="auto">
              <a:spcAft>
                <a:spcPts val="0"/>
              </a:spcAft>
              <a:buFont typeface="Arial" pitchFamily="34" charset="0"/>
              <a:buChar char="•"/>
              <a:defRPr/>
            </a:pPr>
            <a:r>
              <a:rPr altLang="en-US" dirty="0" err="1" smtClean="0">
                <a:latin typeface="標楷體" pitchFamily="65" charset="-120"/>
              </a:rPr>
              <a:t>判例</a:t>
            </a:r>
            <a:endParaRPr lang="en-US" altLang="zh-TW" dirty="0" smtClean="0">
              <a:latin typeface="標楷體" pitchFamily="65" charset="-120"/>
            </a:endParaRPr>
          </a:p>
          <a:p>
            <a:pPr marL="176213" indent="811213" fontAlgn="auto">
              <a:spcAft>
                <a:spcPts val="0"/>
              </a:spcAft>
              <a:buFont typeface="Wingdings" pitchFamily="2" charset="2"/>
              <a:buNone/>
              <a:defRPr/>
            </a:pPr>
            <a:r>
              <a:rPr altLang="en-US" dirty="0" smtClean="0">
                <a:latin typeface="標楷體" pitchFamily="65" charset="-120"/>
              </a:rPr>
              <a:t>猥褻不以行為人之主觀犯意在滿足其個人之性慾為必要，凡</a:t>
            </a:r>
            <a:r>
              <a:rPr altLang="en-US" dirty="0" smtClean="0">
                <a:solidFill>
                  <a:srgbClr val="FF0000"/>
                </a:solidFill>
                <a:latin typeface="標楷體" pitchFamily="65" charset="-120"/>
              </a:rPr>
              <a:t>客觀上</a:t>
            </a:r>
            <a:r>
              <a:rPr altLang="en-US" dirty="0" smtClean="0">
                <a:latin typeface="標楷體" pitchFamily="65" charset="-120"/>
              </a:rPr>
              <a:t>足以刺激或滿足性慾且與性之意涵包括</a:t>
            </a:r>
            <a:r>
              <a:rPr altLang="en-US" dirty="0" smtClean="0">
                <a:solidFill>
                  <a:srgbClr val="FF0000"/>
                </a:solidFill>
                <a:latin typeface="標楷體" pitchFamily="65" charset="-120"/>
              </a:rPr>
              <a:t>性器官、性行為及性文化有關，</a:t>
            </a:r>
            <a:r>
              <a:rPr altLang="en-US" dirty="0" smtClean="0">
                <a:latin typeface="標楷體" pitchFamily="65" charset="-120"/>
              </a:rPr>
              <a:t>而侵害性自主決定權及身體控制權者，即屬刑法第</a:t>
            </a:r>
            <a:r>
              <a:rPr lang="en-US" altLang="zh-TW" dirty="0" smtClean="0">
                <a:latin typeface="標楷體" pitchFamily="65" charset="-120"/>
              </a:rPr>
              <a:t>224</a:t>
            </a:r>
            <a:r>
              <a:rPr altLang="en-US" dirty="0" smtClean="0">
                <a:latin typeface="標楷體" pitchFamily="65" charset="-120"/>
              </a:rPr>
              <a:t>條所稱之猥褻行為。（最高法院</a:t>
            </a:r>
            <a:r>
              <a:rPr lang="en-US" altLang="zh-TW" dirty="0" smtClean="0">
                <a:latin typeface="標楷體" pitchFamily="65" charset="-120"/>
              </a:rPr>
              <a:t>99</a:t>
            </a:r>
            <a:r>
              <a:rPr altLang="en-US" dirty="0" smtClean="0">
                <a:latin typeface="標楷體" pitchFamily="65" charset="-120"/>
              </a:rPr>
              <a:t>年度台上第</a:t>
            </a:r>
            <a:r>
              <a:rPr lang="en-US" altLang="zh-TW" dirty="0" smtClean="0">
                <a:latin typeface="標楷體" pitchFamily="65" charset="-120"/>
              </a:rPr>
              <a:t>3850</a:t>
            </a:r>
            <a:r>
              <a:rPr altLang="en-US" dirty="0" smtClean="0">
                <a:latin typeface="標楷體" pitchFamily="65" charset="-120"/>
              </a:rPr>
              <a:t>號判決參考）</a:t>
            </a:r>
            <a:endParaRPr lang="en-US" altLang="zh-TW" dirty="0" smtClean="0"/>
          </a:p>
          <a:p>
            <a:pPr fontAlgn="auto">
              <a:spcAft>
                <a:spcPts val="0"/>
              </a:spcAft>
              <a:buFont typeface="Arial" pitchFamily="34" charset="0"/>
              <a:buChar char="•"/>
              <a:defRPr/>
            </a:pPr>
            <a:endParaRPr altLang="en-US" dirty="0" smtClean="0">
              <a:ea typeface="微軟正黑體" pitchFamily="34" charset="-120"/>
            </a:endParaRPr>
          </a:p>
        </p:txBody>
      </p:sp>
      <p:sp>
        <p:nvSpPr>
          <p:cNvPr id="50179" name="文字方塊 3"/>
          <p:cNvSpPr txBox="1">
            <a:spLocks noChangeArrowheads="1"/>
          </p:cNvSpPr>
          <p:nvPr/>
        </p:nvSpPr>
        <p:spPr bwMode="auto">
          <a:xfrm>
            <a:off x="2660650" y="6054725"/>
            <a:ext cx="3078163" cy="400050"/>
          </a:xfrm>
          <a:prstGeom prst="rect">
            <a:avLst/>
          </a:prstGeom>
          <a:noFill/>
          <a:ln w="9525">
            <a:noFill/>
            <a:miter lim="800000"/>
            <a:headEnd/>
            <a:tailEnd/>
          </a:ln>
        </p:spPr>
        <p:txBody>
          <a:bodyPr>
            <a:spAutoFit/>
          </a:bodyPr>
          <a:lstStyle/>
          <a:p>
            <a:r>
              <a:rPr lang="zh-TW" altLang="en-US" sz="2000">
                <a:solidFill>
                  <a:schemeClr val="bg1"/>
                </a:solidFill>
                <a:latin typeface="Cambria" pitchFamily="18" charset="0"/>
              </a:rPr>
              <a:t>資料來源</a:t>
            </a:r>
            <a:r>
              <a:rPr lang="en-US" altLang="zh-TW" sz="2000">
                <a:solidFill>
                  <a:schemeClr val="bg1"/>
                </a:solidFill>
                <a:latin typeface="Cambria" pitchFamily="18" charset="0"/>
              </a:rPr>
              <a:t>:</a:t>
            </a:r>
            <a:r>
              <a:rPr lang="zh-TW" altLang="en-US" sz="2000">
                <a:solidFill>
                  <a:schemeClr val="bg1"/>
                </a:solidFill>
                <a:latin typeface="Cambria" pitchFamily="18" charset="0"/>
              </a:rPr>
              <a:t>陳文玲老師</a:t>
            </a: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
          <p:cNvSpPr>
            <a:spLocks noGrp="1"/>
          </p:cNvSpPr>
          <p:nvPr>
            <p:ph type="title"/>
          </p:nvPr>
        </p:nvSpPr>
        <p:spPr>
          <a:xfrm>
            <a:off x="611188" y="0"/>
            <a:ext cx="7772400" cy="908050"/>
          </a:xfrm>
        </p:spPr>
        <p:txBody>
          <a:bodyPr/>
          <a:lstStyle/>
          <a:p>
            <a:r>
              <a:rPr lang="zh-TW" altLang="en-US" smtClean="0">
                <a:latin typeface="標楷體" pitchFamily="65" charset="-120"/>
              </a:rPr>
              <a:t>刑法妨害性自主罪</a:t>
            </a:r>
          </a:p>
        </p:txBody>
      </p:sp>
      <p:sp>
        <p:nvSpPr>
          <p:cNvPr id="51202" name="內容版面配置區 2"/>
          <p:cNvSpPr>
            <a:spLocks noGrp="1"/>
          </p:cNvSpPr>
          <p:nvPr>
            <p:ph idx="1"/>
          </p:nvPr>
        </p:nvSpPr>
        <p:spPr>
          <a:xfrm>
            <a:off x="331788" y="981075"/>
            <a:ext cx="8645525" cy="5462588"/>
          </a:xfrm>
        </p:spPr>
        <p:txBody>
          <a:bodyPr/>
          <a:lstStyle/>
          <a:p>
            <a:pPr>
              <a:lnSpc>
                <a:spcPct val="90000"/>
              </a:lnSpc>
              <a:spcBef>
                <a:spcPct val="50000"/>
              </a:spcBef>
            </a:pPr>
            <a:r>
              <a:rPr lang="en-US" altLang="zh-TW" sz="2800" smtClean="0">
                <a:latin typeface="標楷體" pitchFamily="65" charset="-120"/>
              </a:rPr>
              <a:t>221</a:t>
            </a:r>
            <a:r>
              <a:rPr lang="zh-TW" altLang="en-US" sz="2800" smtClean="0">
                <a:latin typeface="標楷體" pitchFamily="65" charset="-120"/>
              </a:rPr>
              <a:t>條 對於</a:t>
            </a:r>
            <a:r>
              <a:rPr lang="zh-TW" altLang="en-US" sz="2800" u="sng" smtClean="0">
                <a:latin typeface="標楷體" pitchFamily="65" charset="-120"/>
              </a:rPr>
              <a:t>男女</a:t>
            </a:r>
            <a:r>
              <a:rPr lang="zh-TW" altLang="en-US" sz="2800" smtClean="0">
                <a:latin typeface="標楷體" pitchFamily="65" charset="-120"/>
              </a:rPr>
              <a:t>以強暴、脅迫、恐嚇、催眠術或其他</a:t>
            </a:r>
            <a:r>
              <a:rPr lang="zh-TW" altLang="en-US" sz="2800" u="sng" smtClean="0">
                <a:latin typeface="標楷體" pitchFamily="65" charset="-120"/>
              </a:rPr>
              <a:t>違反其意願</a:t>
            </a:r>
            <a:r>
              <a:rPr lang="zh-TW" altLang="en-US" sz="2800" smtClean="0">
                <a:latin typeface="標楷體" pitchFamily="65" charset="-120"/>
              </a:rPr>
              <a:t>之方法而為</a:t>
            </a:r>
            <a:r>
              <a:rPr lang="zh-TW" altLang="en-US" sz="2800" u="sng" smtClean="0">
                <a:latin typeface="標楷體" pitchFamily="65" charset="-120"/>
              </a:rPr>
              <a:t>性交</a:t>
            </a:r>
            <a:r>
              <a:rPr lang="zh-TW" altLang="en-US" sz="2800" smtClean="0">
                <a:latin typeface="標楷體" pitchFamily="65" charset="-120"/>
              </a:rPr>
              <a:t>者，處三年以上十年以下有期徒刑</a:t>
            </a:r>
          </a:p>
          <a:p>
            <a:pPr>
              <a:lnSpc>
                <a:spcPct val="90000"/>
              </a:lnSpc>
            </a:pPr>
            <a:r>
              <a:rPr lang="en-US" altLang="zh-TW" sz="2800" smtClean="0">
                <a:latin typeface="標楷體" pitchFamily="65" charset="-120"/>
              </a:rPr>
              <a:t>224</a:t>
            </a:r>
            <a:r>
              <a:rPr lang="zh-TW" altLang="en-US" sz="2800" smtClean="0">
                <a:latin typeface="標楷體" pitchFamily="65" charset="-120"/>
              </a:rPr>
              <a:t>條 對於男女以強暴、脅迫、恐嚇、催眠術或其他違反意之方法</a:t>
            </a:r>
            <a:r>
              <a:rPr lang="en-US" altLang="zh-TW" sz="2800" smtClean="0">
                <a:latin typeface="標楷體" pitchFamily="65" charset="-120"/>
              </a:rPr>
              <a:t>,</a:t>
            </a:r>
            <a:r>
              <a:rPr lang="zh-TW" altLang="en-US" sz="2800" smtClean="0">
                <a:latin typeface="標楷體" pitchFamily="65" charset="-120"/>
              </a:rPr>
              <a:t>而為之猥褻之行為者</a:t>
            </a:r>
            <a:r>
              <a:rPr lang="en-US" altLang="zh-TW" sz="2800" smtClean="0">
                <a:latin typeface="標楷體" pitchFamily="65" charset="-120"/>
              </a:rPr>
              <a:t>,</a:t>
            </a:r>
            <a:r>
              <a:rPr lang="zh-TW" altLang="en-US" sz="2800" smtClean="0">
                <a:latin typeface="標楷體" pitchFamily="65" charset="-120"/>
              </a:rPr>
              <a:t>處六個月以上五年以下有期徒刑。</a:t>
            </a:r>
            <a:r>
              <a:rPr lang="en-US" altLang="zh-TW" sz="2800" smtClean="0">
                <a:solidFill>
                  <a:srgbClr val="FF0000"/>
                </a:solidFill>
                <a:latin typeface="標楷體" pitchFamily="65" charset="-120"/>
              </a:rPr>
              <a:t>(</a:t>
            </a:r>
            <a:r>
              <a:rPr lang="zh-TW" altLang="en-US" sz="2800" smtClean="0">
                <a:solidFill>
                  <a:srgbClr val="FF0000"/>
                </a:solidFill>
                <a:latin typeface="標楷體" pitchFamily="65" charset="-120"/>
              </a:rPr>
              <a:t>強制猥褻</a:t>
            </a:r>
            <a:r>
              <a:rPr lang="en-US" altLang="zh-TW" sz="2800" smtClean="0">
                <a:solidFill>
                  <a:srgbClr val="FF0000"/>
                </a:solidFill>
                <a:latin typeface="標楷體" pitchFamily="65" charset="-120"/>
              </a:rPr>
              <a:t>)</a:t>
            </a:r>
          </a:p>
          <a:p>
            <a:pPr>
              <a:lnSpc>
                <a:spcPct val="90000"/>
              </a:lnSpc>
            </a:pPr>
            <a:r>
              <a:rPr lang="en-US" altLang="zh-TW" sz="2800" smtClean="0">
                <a:latin typeface="標楷體" pitchFamily="65" charset="-120"/>
              </a:rPr>
              <a:t>228</a:t>
            </a:r>
            <a:r>
              <a:rPr lang="zh-TW" altLang="en-US" sz="2800" smtClean="0">
                <a:latin typeface="標楷體" pitchFamily="65" charset="-120"/>
              </a:rPr>
              <a:t>條 對於因親屬、監護、教養、教育、訓練、救濟、醫療、公務、業務或其他相類關係受自己監督、扶助、照顧之人，利用權勢或機會為性交者</a:t>
            </a:r>
            <a:r>
              <a:rPr lang="en-US" altLang="zh-TW" sz="2800" smtClean="0">
                <a:latin typeface="標楷體" pitchFamily="65" charset="-120"/>
              </a:rPr>
              <a:t>,</a:t>
            </a:r>
            <a:r>
              <a:rPr lang="zh-TW" altLang="en-US" sz="2800" smtClean="0">
                <a:latin typeface="標楷體" pitchFamily="65" charset="-120"/>
              </a:rPr>
              <a:t>處六個月以上五年以下有期徒刑。</a:t>
            </a:r>
          </a:p>
          <a:p>
            <a:pPr>
              <a:lnSpc>
                <a:spcPct val="90000"/>
              </a:lnSpc>
            </a:pPr>
            <a:r>
              <a:rPr lang="zh-TW" altLang="en-US" sz="2800" smtClean="0">
                <a:latin typeface="標楷體" pitchFamily="65" charset="-120"/>
              </a:rPr>
              <a:t>因前項情形而為猥褻之行為者</a:t>
            </a:r>
            <a:r>
              <a:rPr lang="en-US" altLang="zh-TW" sz="2800" smtClean="0">
                <a:latin typeface="標楷體" pitchFamily="65" charset="-120"/>
              </a:rPr>
              <a:t>,</a:t>
            </a:r>
            <a:r>
              <a:rPr lang="zh-TW" altLang="en-US" sz="2800" smtClean="0">
                <a:latin typeface="標楷體" pitchFamily="65" charset="-120"/>
              </a:rPr>
              <a:t>處三年以下有期徒刑。</a:t>
            </a:r>
          </a:p>
          <a:p>
            <a:pPr>
              <a:lnSpc>
                <a:spcPct val="90000"/>
              </a:lnSpc>
            </a:pPr>
            <a:r>
              <a:rPr lang="zh-TW" altLang="en-US" sz="2800" smtClean="0">
                <a:latin typeface="標楷體" pitchFamily="65" charset="-120"/>
              </a:rPr>
              <a:t>未遂犯罰之。  </a:t>
            </a:r>
          </a:p>
        </p:txBody>
      </p:sp>
    </p:spTree>
  </p:cSld>
  <p:clrMapOvr>
    <a:masterClrMapping/>
  </p:clrMapOvr>
  <p:transition spd="slow" advTm="1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標題 1"/>
          <p:cNvSpPr>
            <a:spLocks noGrp="1"/>
          </p:cNvSpPr>
          <p:nvPr>
            <p:ph type="title"/>
          </p:nvPr>
        </p:nvSpPr>
        <p:spPr>
          <a:xfrm>
            <a:off x="457200" y="0"/>
            <a:ext cx="8229600" cy="981075"/>
          </a:xfrm>
        </p:spPr>
        <p:txBody>
          <a:bodyPr/>
          <a:lstStyle/>
          <a:p>
            <a:r>
              <a:rPr lang="zh-TW" altLang="en-US" smtClean="0"/>
              <a:t>刑法第</a:t>
            </a:r>
            <a:r>
              <a:rPr lang="en-US" altLang="zh-TW" smtClean="0"/>
              <a:t>16</a:t>
            </a:r>
            <a:r>
              <a:rPr lang="zh-TW" altLang="en-US" smtClean="0"/>
              <a:t>章 妨害性自主</a:t>
            </a:r>
            <a:r>
              <a:rPr lang="en-US" altLang="zh-TW" smtClean="0"/>
              <a:t>1/2</a:t>
            </a:r>
            <a:endParaRPr lang="zh-TW" altLang="en-US" smtClean="0"/>
          </a:p>
        </p:txBody>
      </p:sp>
      <p:sp>
        <p:nvSpPr>
          <p:cNvPr id="3" name="內容版面配置區 2"/>
          <p:cNvSpPr>
            <a:spLocks noGrp="1"/>
          </p:cNvSpPr>
          <p:nvPr>
            <p:ph sz="quarter" idx="10"/>
          </p:nvPr>
        </p:nvSpPr>
        <p:spPr>
          <a:xfrm>
            <a:off x="323850" y="1125538"/>
            <a:ext cx="8208963" cy="4608512"/>
          </a:xfrm>
        </p:spPr>
        <p:txBody>
          <a:bodyPr rtlCol="0">
            <a:normAutofit fontScale="92500"/>
          </a:bodyPr>
          <a:lstStyle/>
          <a:p>
            <a:pPr fontAlgn="auto">
              <a:spcAft>
                <a:spcPts val="0"/>
              </a:spcAft>
              <a:buFont typeface="Arial" pitchFamily="34" charset="0"/>
              <a:buChar char="•"/>
              <a:defRPr/>
            </a:pPr>
            <a:r>
              <a:rPr lang="zh-TW" altLang="en-US" dirty="0" smtClean="0">
                <a:solidFill>
                  <a:srgbClr val="FF0000"/>
                </a:solidFill>
              </a:rPr>
              <a:t>第</a:t>
            </a:r>
            <a:r>
              <a:rPr lang="en-US" altLang="zh-TW" dirty="0" smtClean="0">
                <a:solidFill>
                  <a:srgbClr val="FF0000"/>
                </a:solidFill>
              </a:rPr>
              <a:t>221</a:t>
            </a:r>
            <a:r>
              <a:rPr lang="zh-TW" altLang="en-US" dirty="0" smtClean="0">
                <a:solidFill>
                  <a:srgbClr val="FF0000"/>
                </a:solidFill>
              </a:rPr>
              <a:t>條</a:t>
            </a:r>
            <a:r>
              <a:rPr lang="en-US" altLang="zh-TW" dirty="0" smtClean="0">
                <a:solidFill>
                  <a:srgbClr val="FF0000"/>
                </a:solidFill>
              </a:rPr>
              <a:t>(</a:t>
            </a:r>
            <a:r>
              <a:rPr lang="zh-TW" altLang="en-US" dirty="0" smtClean="0">
                <a:solidFill>
                  <a:srgbClr val="FF0000"/>
                </a:solidFill>
              </a:rPr>
              <a:t>強制性交罪</a:t>
            </a:r>
            <a:r>
              <a:rPr lang="en-US" altLang="zh-TW" dirty="0" smtClean="0">
                <a:solidFill>
                  <a:srgbClr val="FF0000"/>
                </a:solidFill>
              </a:rPr>
              <a:t>)</a:t>
            </a:r>
          </a:p>
          <a:p>
            <a:pPr fontAlgn="auto">
              <a:spcAft>
                <a:spcPts val="0"/>
              </a:spcAft>
              <a:buFont typeface="Arial" pitchFamily="34" charset="0"/>
              <a:buChar char="•"/>
              <a:defRPr/>
            </a:pPr>
            <a:r>
              <a:rPr lang="zh-TW" altLang="en-US" dirty="0" smtClean="0"/>
              <a:t>第</a:t>
            </a:r>
            <a:r>
              <a:rPr lang="en-US" altLang="zh-TW" dirty="0" smtClean="0"/>
              <a:t>222</a:t>
            </a:r>
            <a:r>
              <a:rPr lang="zh-TW" altLang="en-US" dirty="0" smtClean="0"/>
              <a:t>條</a:t>
            </a:r>
            <a:r>
              <a:rPr lang="en-US" altLang="zh-TW" dirty="0" smtClean="0"/>
              <a:t>(</a:t>
            </a:r>
            <a:r>
              <a:rPr lang="zh-TW" altLang="en-US" dirty="0" smtClean="0"/>
              <a:t>加重強制性交罪</a:t>
            </a:r>
            <a:r>
              <a:rPr lang="en-US" altLang="zh-TW" dirty="0" smtClean="0"/>
              <a:t>)</a:t>
            </a:r>
          </a:p>
          <a:p>
            <a:pPr fontAlgn="auto">
              <a:spcAft>
                <a:spcPts val="0"/>
              </a:spcAft>
              <a:buFont typeface="Arial" pitchFamily="34" charset="0"/>
              <a:buChar char="•"/>
              <a:defRPr/>
            </a:pPr>
            <a:r>
              <a:rPr lang="zh-TW" altLang="en-US" dirty="0" smtClean="0"/>
              <a:t>第</a:t>
            </a:r>
            <a:r>
              <a:rPr lang="en-US" altLang="zh-TW" dirty="0" smtClean="0"/>
              <a:t>223</a:t>
            </a:r>
            <a:r>
              <a:rPr lang="zh-TW" altLang="en-US" dirty="0" smtClean="0"/>
              <a:t>條</a:t>
            </a:r>
            <a:r>
              <a:rPr lang="en-US" altLang="zh-TW" dirty="0" smtClean="0"/>
              <a:t>(</a:t>
            </a:r>
            <a:r>
              <a:rPr lang="zh-TW" altLang="en-US" dirty="0" smtClean="0"/>
              <a:t>刪除</a:t>
            </a:r>
            <a:r>
              <a:rPr lang="en-US" altLang="zh-TW" dirty="0" smtClean="0"/>
              <a:t>)</a:t>
            </a:r>
          </a:p>
          <a:p>
            <a:pPr fontAlgn="auto">
              <a:spcAft>
                <a:spcPts val="0"/>
              </a:spcAft>
              <a:buFont typeface="Arial" pitchFamily="34" charset="0"/>
              <a:buChar char="•"/>
              <a:defRPr/>
            </a:pPr>
            <a:r>
              <a:rPr lang="zh-TW" altLang="en-US" dirty="0" smtClean="0">
                <a:solidFill>
                  <a:srgbClr val="FF0000"/>
                </a:solidFill>
              </a:rPr>
              <a:t>第</a:t>
            </a:r>
            <a:r>
              <a:rPr lang="en-US" altLang="zh-TW" dirty="0" smtClean="0">
                <a:solidFill>
                  <a:srgbClr val="FF0000"/>
                </a:solidFill>
              </a:rPr>
              <a:t>224</a:t>
            </a:r>
            <a:r>
              <a:rPr lang="zh-TW" altLang="en-US" dirty="0" smtClean="0">
                <a:solidFill>
                  <a:srgbClr val="FF0000"/>
                </a:solidFill>
              </a:rPr>
              <a:t>條</a:t>
            </a:r>
            <a:r>
              <a:rPr lang="en-US" altLang="zh-TW" dirty="0" smtClean="0">
                <a:solidFill>
                  <a:srgbClr val="FF0000"/>
                </a:solidFill>
              </a:rPr>
              <a:t>(</a:t>
            </a:r>
            <a:r>
              <a:rPr lang="zh-TW" altLang="en-US" dirty="0" smtClean="0">
                <a:solidFill>
                  <a:srgbClr val="FF0000"/>
                </a:solidFill>
              </a:rPr>
              <a:t>強制猥褻罪</a:t>
            </a:r>
            <a:r>
              <a:rPr lang="en-US" altLang="zh-TW" dirty="0" smtClean="0">
                <a:solidFill>
                  <a:srgbClr val="FF0000"/>
                </a:solidFill>
              </a:rPr>
              <a:t>)</a:t>
            </a:r>
          </a:p>
          <a:p>
            <a:pPr fontAlgn="auto">
              <a:spcAft>
                <a:spcPts val="0"/>
              </a:spcAft>
              <a:buFont typeface="Arial" pitchFamily="34" charset="0"/>
              <a:buChar char="•"/>
              <a:defRPr/>
            </a:pPr>
            <a:r>
              <a:rPr lang="zh-TW" altLang="en-US" dirty="0" smtClean="0"/>
              <a:t>第</a:t>
            </a:r>
            <a:r>
              <a:rPr lang="en-US" altLang="zh-TW" dirty="0" smtClean="0"/>
              <a:t>224-1</a:t>
            </a:r>
            <a:r>
              <a:rPr lang="zh-TW" altLang="en-US" dirty="0" smtClean="0"/>
              <a:t>條</a:t>
            </a:r>
            <a:r>
              <a:rPr lang="en-US" altLang="zh-TW" dirty="0" smtClean="0"/>
              <a:t>(</a:t>
            </a:r>
            <a:r>
              <a:rPr lang="zh-TW" altLang="en-US" dirty="0" smtClean="0"/>
              <a:t>加重強制猥褻罪</a:t>
            </a:r>
            <a:r>
              <a:rPr lang="en-US" altLang="zh-TW" dirty="0" smtClean="0"/>
              <a:t>)</a:t>
            </a:r>
          </a:p>
          <a:p>
            <a:pPr fontAlgn="auto">
              <a:spcAft>
                <a:spcPts val="0"/>
              </a:spcAft>
              <a:buFont typeface="Arial" pitchFamily="34" charset="0"/>
              <a:buChar char="•"/>
              <a:defRPr/>
            </a:pPr>
            <a:r>
              <a:rPr lang="zh-TW" altLang="en-US" dirty="0" smtClean="0">
                <a:solidFill>
                  <a:srgbClr val="FF0000"/>
                </a:solidFill>
              </a:rPr>
              <a:t>第</a:t>
            </a:r>
            <a:r>
              <a:rPr lang="en-US" altLang="zh-TW" dirty="0" smtClean="0">
                <a:solidFill>
                  <a:srgbClr val="FF0000"/>
                </a:solidFill>
              </a:rPr>
              <a:t>225</a:t>
            </a:r>
            <a:r>
              <a:rPr lang="zh-TW" altLang="en-US" dirty="0" smtClean="0">
                <a:solidFill>
                  <a:srgbClr val="FF0000"/>
                </a:solidFill>
              </a:rPr>
              <a:t>條</a:t>
            </a:r>
            <a:r>
              <a:rPr lang="en-US" altLang="zh-TW" dirty="0" smtClean="0">
                <a:solidFill>
                  <a:srgbClr val="FF0000"/>
                </a:solidFill>
              </a:rPr>
              <a:t>(</a:t>
            </a:r>
            <a:r>
              <a:rPr lang="zh-TW" altLang="en-US" dirty="0" smtClean="0">
                <a:solidFill>
                  <a:srgbClr val="FF0000"/>
                </a:solidFill>
              </a:rPr>
              <a:t>乘機性交或猥褻罪</a:t>
            </a:r>
            <a:r>
              <a:rPr lang="en-US" altLang="zh-TW" dirty="0" smtClean="0">
                <a:solidFill>
                  <a:srgbClr val="FF0000"/>
                </a:solidFill>
              </a:rPr>
              <a:t>)</a:t>
            </a:r>
          </a:p>
          <a:p>
            <a:pPr fontAlgn="auto">
              <a:spcAft>
                <a:spcPts val="0"/>
              </a:spcAft>
              <a:buFont typeface="Arial" pitchFamily="34" charset="0"/>
              <a:buChar char="•"/>
              <a:defRPr/>
            </a:pPr>
            <a:r>
              <a:rPr lang="zh-TW" altLang="en-US" dirty="0" smtClean="0"/>
              <a:t>第</a:t>
            </a:r>
            <a:r>
              <a:rPr lang="en-US" altLang="zh-TW" dirty="0" smtClean="0"/>
              <a:t>226</a:t>
            </a:r>
            <a:r>
              <a:rPr lang="zh-TW" altLang="en-US" dirty="0" smtClean="0"/>
              <a:t>條</a:t>
            </a:r>
            <a:r>
              <a:rPr lang="en-US" altLang="zh-TW" dirty="0" smtClean="0"/>
              <a:t>(</a:t>
            </a:r>
            <a:r>
              <a:rPr lang="zh-TW" altLang="en-US" dirty="0" smtClean="0"/>
              <a:t>強制性交猥褻罪之加重結果犯</a:t>
            </a:r>
            <a:r>
              <a:rPr lang="en-US" altLang="zh-TW" dirty="0" smtClean="0"/>
              <a:t>)</a:t>
            </a:r>
          </a:p>
          <a:p>
            <a:pPr fontAlgn="auto">
              <a:spcAft>
                <a:spcPts val="0"/>
              </a:spcAft>
              <a:buFont typeface="Arial" pitchFamily="34" charset="0"/>
              <a:buChar char="•"/>
              <a:defRPr/>
            </a:pPr>
            <a:r>
              <a:rPr lang="zh-TW" altLang="en-US" dirty="0" smtClean="0"/>
              <a:t>第</a:t>
            </a:r>
            <a:r>
              <a:rPr lang="en-US" altLang="zh-TW" dirty="0" smtClean="0"/>
              <a:t>226-1</a:t>
            </a:r>
            <a:r>
              <a:rPr lang="zh-TW" altLang="en-US" dirty="0" smtClean="0"/>
              <a:t>條</a:t>
            </a:r>
            <a:r>
              <a:rPr lang="en-US" altLang="zh-TW" dirty="0" smtClean="0"/>
              <a:t>(</a:t>
            </a:r>
            <a:r>
              <a:rPr lang="zh-TW" altLang="en-US" dirty="0" smtClean="0"/>
              <a:t>強制性交猥褻罪之惡意加重結果犯</a:t>
            </a:r>
            <a:r>
              <a:rPr lang="en-US" altLang="zh-TW"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標題 1"/>
          <p:cNvSpPr>
            <a:spLocks noGrp="1"/>
          </p:cNvSpPr>
          <p:nvPr>
            <p:ph type="title"/>
          </p:nvPr>
        </p:nvSpPr>
        <p:spPr>
          <a:xfrm>
            <a:off x="457200" y="0"/>
            <a:ext cx="8229600" cy="928688"/>
          </a:xfrm>
        </p:spPr>
        <p:txBody>
          <a:bodyPr/>
          <a:lstStyle/>
          <a:p>
            <a:r>
              <a:rPr lang="zh-TW" altLang="en-US" smtClean="0"/>
              <a:t>刑法第</a:t>
            </a:r>
            <a:r>
              <a:rPr lang="en-US" altLang="zh-TW" smtClean="0"/>
              <a:t>16</a:t>
            </a:r>
            <a:r>
              <a:rPr lang="zh-TW" altLang="en-US" smtClean="0"/>
              <a:t>章 妨害性自主</a:t>
            </a:r>
            <a:r>
              <a:rPr lang="en-US" altLang="zh-TW" smtClean="0"/>
              <a:t>2/2</a:t>
            </a:r>
            <a:endParaRPr lang="zh-TW" altLang="en-US" smtClean="0"/>
          </a:p>
        </p:txBody>
      </p:sp>
      <p:sp>
        <p:nvSpPr>
          <p:cNvPr id="3" name="內容版面配置區 2"/>
          <p:cNvSpPr>
            <a:spLocks noGrp="1"/>
          </p:cNvSpPr>
          <p:nvPr>
            <p:ph sz="quarter" idx="10"/>
          </p:nvPr>
        </p:nvSpPr>
        <p:spPr>
          <a:xfrm>
            <a:off x="323850" y="1428750"/>
            <a:ext cx="8208963" cy="4305300"/>
          </a:xfrm>
        </p:spPr>
        <p:txBody>
          <a:bodyPr rtlCol="0">
            <a:normAutofit fontScale="92500" lnSpcReduction="20000"/>
          </a:bodyPr>
          <a:lstStyle/>
          <a:p>
            <a:pPr fontAlgn="auto">
              <a:spcAft>
                <a:spcPts val="0"/>
              </a:spcAft>
              <a:buFont typeface="Arial" pitchFamily="34" charset="0"/>
              <a:buChar char="•"/>
              <a:defRPr/>
            </a:pPr>
            <a:r>
              <a:rPr lang="zh-TW" altLang="en-US" dirty="0" smtClean="0"/>
              <a:t>第</a:t>
            </a:r>
            <a:r>
              <a:rPr lang="en-US" altLang="zh-TW" dirty="0" smtClean="0"/>
              <a:t>227</a:t>
            </a:r>
            <a:r>
              <a:rPr lang="zh-TW" altLang="en-US" dirty="0" smtClean="0"/>
              <a:t>條</a:t>
            </a:r>
            <a:r>
              <a:rPr lang="en-US" altLang="zh-TW" dirty="0" smtClean="0"/>
              <a:t>(</a:t>
            </a:r>
            <a:r>
              <a:rPr lang="zh-TW" altLang="en-US" dirty="0" smtClean="0"/>
              <a:t>準強制性交猥褻罪</a:t>
            </a:r>
            <a:r>
              <a:rPr lang="en-US" altLang="zh-TW" dirty="0" smtClean="0"/>
              <a:t>)</a:t>
            </a:r>
            <a:endParaRPr lang="en-US" altLang="zh-TW" dirty="0" smtClean="0">
              <a:sym typeface="Wingdings"/>
            </a:endParaRPr>
          </a:p>
          <a:p>
            <a:pPr fontAlgn="auto">
              <a:spcAft>
                <a:spcPts val="0"/>
              </a:spcAft>
              <a:buFont typeface="Arial" pitchFamily="34" charset="0"/>
              <a:buChar char="•"/>
              <a:defRPr/>
            </a:pPr>
            <a:r>
              <a:rPr lang="zh-TW" altLang="en-US" dirty="0" smtClean="0">
                <a:solidFill>
                  <a:srgbClr val="FF0000"/>
                </a:solidFill>
                <a:sym typeface="Wingdings"/>
              </a:rPr>
              <a:t>第</a:t>
            </a:r>
            <a:r>
              <a:rPr lang="en-US" altLang="zh-TW" dirty="0" smtClean="0">
                <a:solidFill>
                  <a:srgbClr val="FF0000"/>
                </a:solidFill>
                <a:sym typeface="Wingdings"/>
              </a:rPr>
              <a:t>227-1</a:t>
            </a:r>
            <a:r>
              <a:rPr lang="zh-TW" altLang="en-US" dirty="0" smtClean="0">
                <a:solidFill>
                  <a:srgbClr val="FF0000"/>
                </a:solidFill>
                <a:sym typeface="Wingdings"/>
              </a:rPr>
              <a:t>條</a:t>
            </a:r>
            <a:r>
              <a:rPr lang="en-US" altLang="zh-TW" dirty="0" smtClean="0">
                <a:solidFill>
                  <a:srgbClr val="FF0000"/>
                </a:solidFill>
                <a:sym typeface="Wingdings"/>
              </a:rPr>
              <a:t>(18</a:t>
            </a:r>
            <a:r>
              <a:rPr lang="zh-TW" altLang="en-US" dirty="0" smtClean="0">
                <a:solidFill>
                  <a:srgbClr val="FF0000"/>
                </a:solidFill>
                <a:sym typeface="Wingdings"/>
              </a:rPr>
              <a:t>歲以下之人</a:t>
            </a:r>
            <a:r>
              <a:rPr lang="en-US" altLang="zh-TW" dirty="0" smtClean="0">
                <a:solidFill>
                  <a:srgbClr val="FF0000"/>
                </a:solidFill>
                <a:sym typeface="Wingdings"/>
              </a:rPr>
              <a:t>,</a:t>
            </a:r>
            <a:r>
              <a:rPr lang="zh-TW" altLang="en-US" dirty="0" smtClean="0">
                <a:solidFill>
                  <a:srgbClr val="FF0000"/>
                </a:solidFill>
              </a:rPr>
              <a:t>減輕或免除其刑</a:t>
            </a:r>
            <a:r>
              <a:rPr lang="en-US" altLang="zh-TW" dirty="0" smtClean="0">
                <a:solidFill>
                  <a:srgbClr val="FF0000"/>
                </a:solidFill>
                <a:sym typeface="Wingdings"/>
              </a:rPr>
              <a:t>)</a:t>
            </a:r>
            <a:r>
              <a:rPr lang="en-US" altLang="zh-TW" dirty="0">
                <a:solidFill>
                  <a:srgbClr val="FF0000"/>
                </a:solidFill>
                <a:sym typeface="Wingdings"/>
              </a:rPr>
              <a:t> </a:t>
            </a:r>
            <a:r>
              <a:rPr lang="zh-TW" altLang="en-US" dirty="0">
                <a:solidFill>
                  <a:srgbClr val="FF0000"/>
                </a:solidFill>
                <a:sym typeface="Wingdings"/>
              </a:rPr>
              <a:t>合意性行為</a:t>
            </a:r>
            <a:endParaRPr lang="en-US" altLang="zh-TW" dirty="0" smtClean="0"/>
          </a:p>
          <a:p>
            <a:pPr fontAlgn="auto">
              <a:spcAft>
                <a:spcPts val="0"/>
              </a:spcAft>
              <a:buFont typeface="Arial" pitchFamily="34" charset="0"/>
              <a:buChar char="•"/>
              <a:defRPr/>
            </a:pPr>
            <a:r>
              <a:rPr lang="zh-TW" altLang="en-US" dirty="0" smtClean="0"/>
              <a:t>第</a:t>
            </a:r>
            <a:r>
              <a:rPr lang="en-US" altLang="zh-TW" dirty="0" smtClean="0"/>
              <a:t>228</a:t>
            </a:r>
            <a:r>
              <a:rPr lang="zh-TW" altLang="en-US" dirty="0" smtClean="0"/>
              <a:t>條</a:t>
            </a:r>
            <a:r>
              <a:rPr lang="en-US" altLang="zh-TW" dirty="0" smtClean="0"/>
              <a:t>(</a:t>
            </a:r>
            <a:r>
              <a:rPr lang="zh-TW" altLang="en-US" dirty="0" smtClean="0"/>
              <a:t>利用權勢性交或猥褻罪</a:t>
            </a:r>
            <a:r>
              <a:rPr lang="en-US" altLang="zh-TW" dirty="0" smtClean="0"/>
              <a:t>)</a:t>
            </a:r>
          </a:p>
          <a:p>
            <a:pPr fontAlgn="auto">
              <a:spcAft>
                <a:spcPts val="0"/>
              </a:spcAft>
              <a:buFont typeface="Arial" pitchFamily="34" charset="0"/>
              <a:buChar char="•"/>
              <a:defRPr/>
            </a:pPr>
            <a:r>
              <a:rPr lang="zh-TW" altLang="en-US" dirty="0" smtClean="0"/>
              <a:t>第</a:t>
            </a:r>
            <a:r>
              <a:rPr lang="en-US" altLang="zh-TW" dirty="0" smtClean="0"/>
              <a:t>229</a:t>
            </a:r>
            <a:r>
              <a:rPr lang="zh-TW" altLang="en-US" dirty="0" smtClean="0"/>
              <a:t>條</a:t>
            </a:r>
            <a:r>
              <a:rPr lang="en-US" altLang="zh-TW" dirty="0" smtClean="0"/>
              <a:t>(</a:t>
            </a:r>
            <a:r>
              <a:rPr lang="zh-TW" altLang="en-US" dirty="0" smtClean="0"/>
              <a:t>詐術性交罪</a:t>
            </a:r>
            <a:r>
              <a:rPr lang="en-US" altLang="zh-TW" dirty="0" smtClean="0"/>
              <a:t>)</a:t>
            </a:r>
          </a:p>
          <a:p>
            <a:pPr fontAlgn="auto">
              <a:spcAft>
                <a:spcPts val="0"/>
              </a:spcAft>
              <a:buFont typeface="Arial" pitchFamily="34" charset="0"/>
              <a:buChar char="•"/>
              <a:defRPr/>
            </a:pPr>
            <a:r>
              <a:rPr lang="zh-TW" altLang="en-US" dirty="0" smtClean="0"/>
              <a:t>第</a:t>
            </a:r>
            <a:r>
              <a:rPr lang="en-US" altLang="zh-TW" dirty="0" smtClean="0"/>
              <a:t>229-1</a:t>
            </a:r>
            <a:r>
              <a:rPr lang="zh-TW" altLang="en-US" dirty="0" smtClean="0"/>
              <a:t>條</a:t>
            </a:r>
            <a:r>
              <a:rPr lang="en-US" altLang="zh-TW" dirty="0" smtClean="0"/>
              <a:t>(</a:t>
            </a:r>
            <a:r>
              <a:rPr lang="zh-TW" altLang="en-US" dirty="0" smtClean="0"/>
              <a:t>對配偶強制性交或猥褻</a:t>
            </a:r>
            <a:r>
              <a:rPr lang="en-US" altLang="zh-TW" dirty="0" smtClean="0"/>
              <a:t>,</a:t>
            </a:r>
            <a:r>
              <a:rPr lang="zh-TW" altLang="en-US" dirty="0" smtClean="0"/>
              <a:t>或未滿</a:t>
            </a:r>
            <a:r>
              <a:rPr lang="en-US" altLang="zh-TW" dirty="0" smtClean="0"/>
              <a:t>18</a:t>
            </a:r>
            <a:r>
              <a:rPr lang="zh-TW" altLang="en-US" dirty="0" smtClean="0"/>
              <a:t>歲之人犯</a:t>
            </a:r>
            <a:r>
              <a:rPr lang="en-US" altLang="zh-TW" dirty="0" smtClean="0"/>
              <a:t>227</a:t>
            </a:r>
            <a:r>
              <a:rPr lang="zh-TW" altLang="en-US" dirty="0" smtClean="0"/>
              <a:t>條</a:t>
            </a:r>
            <a:r>
              <a:rPr lang="en-US" altLang="zh-TW" dirty="0" smtClean="0"/>
              <a:t>,</a:t>
            </a:r>
            <a:r>
              <a:rPr lang="zh-TW" altLang="en-US" dirty="0" smtClean="0"/>
              <a:t>須告訴乃論</a:t>
            </a:r>
            <a:r>
              <a:rPr lang="en-US" altLang="zh-TW" dirty="0" smtClean="0"/>
              <a:t>)</a:t>
            </a:r>
            <a:endParaRPr lang="zh-TW" altLang="en-US" dirty="0" smtClean="0"/>
          </a:p>
          <a:p>
            <a:pPr fontAlgn="auto">
              <a:spcAft>
                <a:spcPts val="0"/>
              </a:spcAft>
              <a:buFont typeface="Arial" pitchFamily="34" charset="0"/>
              <a:buChar char="•"/>
              <a:defRPr/>
            </a:pPr>
            <a:r>
              <a:rPr lang="zh-TW" altLang="en-US" dirty="0" smtClean="0"/>
              <a:t>第</a:t>
            </a:r>
            <a:r>
              <a:rPr lang="en-US" altLang="zh-TW" dirty="0" smtClean="0"/>
              <a:t>230</a:t>
            </a:r>
            <a:r>
              <a:rPr lang="zh-TW" altLang="en-US" dirty="0" smtClean="0"/>
              <a:t>條</a:t>
            </a:r>
            <a:r>
              <a:rPr lang="en-US" altLang="zh-TW" dirty="0" smtClean="0"/>
              <a:t>(</a:t>
            </a:r>
            <a:r>
              <a:rPr lang="zh-TW" altLang="en-US" dirty="0" smtClean="0"/>
              <a:t>家內性侵</a:t>
            </a:r>
            <a:r>
              <a:rPr lang="en-US" altLang="zh-TW" dirty="0" smtClean="0"/>
              <a:t>)</a:t>
            </a:r>
          </a:p>
          <a:p>
            <a:pPr fontAlgn="auto">
              <a:spcAft>
                <a:spcPts val="0"/>
              </a:spcAft>
              <a:buFont typeface="Arial" pitchFamily="34" charset="0"/>
              <a:buChar char="•"/>
              <a:defRPr/>
            </a:pPr>
            <a:r>
              <a:rPr lang="zh-TW" altLang="en-US" dirty="0" smtClean="0"/>
              <a:t>第</a:t>
            </a:r>
            <a:r>
              <a:rPr lang="en-US" altLang="zh-TW" dirty="0" smtClean="0"/>
              <a:t>235 </a:t>
            </a:r>
            <a:r>
              <a:rPr lang="zh-TW" altLang="en-US" dirty="0" smtClean="0"/>
              <a:t>條</a:t>
            </a:r>
            <a:r>
              <a:rPr lang="en-US" altLang="zh-TW" dirty="0" smtClean="0"/>
              <a:t>(</a:t>
            </a:r>
            <a:r>
              <a:rPr lang="zh-TW" altLang="en-US" dirty="0" smtClean="0"/>
              <a:t>散布、播送、販賣猥褻之文字、圖畫</a:t>
            </a:r>
            <a:r>
              <a:rPr lang="en-US" altLang="zh-TW" dirty="0" smtClean="0"/>
              <a:t>….</a:t>
            </a:r>
            <a:r>
              <a:rPr lang="zh-TW" altLang="en-US" dirty="0" smtClean="0"/>
              <a:t>，或以他法供人觀覽、聽聞者</a:t>
            </a:r>
            <a:r>
              <a:rPr lang="en-US" altLang="zh-TW" dirty="0" smtClean="0"/>
              <a:t>)</a:t>
            </a:r>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標題 1"/>
          <p:cNvSpPr>
            <a:spLocks noGrp="1"/>
          </p:cNvSpPr>
          <p:nvPr>
            <p:ph type="title"/>
          </p:nvPr>
        </p:nvSpPr>
        <p:spPr>
          <a:xfrm>
            <a:off x="457200" y="4763"/>
            <a:ext cx="8229600" cy="992187"/>
          </a:xfrm>
        </p:spPr>
        <p:txBody>
          <a:bodyPr/>
          <a:lstStyle/>
          <a:p>
            <a:r>
              <a:rPr lang="zh-TW" altLang="en-US" smtClean="0"/>
              <a:t>改編案例</a:t>
            </a:r>
            <a:r>
              <a:rPr lang="en-US" altLang="zh-TW" smtClean="0"/>
              <a:t>-4</a:t>
            </a:r>
            <a:endParaRPr lang="zh-TW" altLang="en-US" smtClean="0"/>
          </a:p>
        </p:txBody>
      </p:sp>
      <p:sp>
        <p:nvSpPr>
          <p:cNvPr id="3" name="內容版面配置區 2"/>
          <p:cNvSpPr>
            <a:spLocks noGrp="1"/>
          </p:cNvSpPr>
          <p:nvPr>
            <p:ph sz="quarter" idx="10"/>
          </p:nvPr>
        </p:nvSpPr>
        <p:spPr>
          <a:xfrm>
            <a:off x="323850" y="1289050"/>
            <a:ext cx="8383588" cy="4883150"/>
          </a:xfrm>
        </p:spPr>
        <p:txBody>
          <a:bodyPr rtlCol="0">
            <a:normAutofit lnSpcReduction="10000"/>
          </a:bodyPr>
          <a:lstStyle/>
          <a:p>
            <a:pPr fontAlgn="auto">
              <a:spcAft>
                <a:spcPts val="0"/>
              </a:spcAft>
              <a:buFont typeface="Arial" pitchFamily="34" charset="0"/>
              <a:buChar char="•"/>
              <a:defRPr/>
            </a:pPr>
            <a:r>
              <a:rPr lang="zh-TW" altLang="en-US" dirty="0" smtClean="0"/>
              <a:t>國三</a:t>
            </a:r>
            <a:r>
              <a:rPr lang="en-US" altLang="zh-TW" dirty="0" smtClean="0"/>
              <a:t>A</a:t>
            </a:r>
            <a:r>
              <a:rPr lang="zh-TW" altLang="en-US" dirty="0" smtClean="0"/>
              <a:t>女和男友</a:t>
            </a:r>
            <a:r>
              <a:rPr lang="en-US" altLang="zh-TW" dirty="0"/>
              <a:t>B</a:t>
            </a:r>
            <a:r>
              <a:rPr lang="zh-TW" altLang="en-US" dirty="0" smtClean="0"/>
              <a:t>男相約在公園見面</a:t>
            </a:r>
            <a:r>
              <a:rPr lang="en-US" altLang="zh-TW" dirty="0" smtClean="0"/>
              <a:t>,B</a:t>
            </a:r>
            <a:r>
              <a:rPr lang="zh-TW" altLang="en-US" dirty="0" smtClean="0"/>
              <a:t>男一時性衝動</a:t>
            </a:r>
            <a:r>
              <a:rPr lang="en-US" altLang="zh-TW" dirty="0" smtClean="0"/>
              <a:t>,</a:t>
            </a:r>
            <a:r>
              <a:rPr lang="zh-TW" altLang="en-US" dirty="0" smtClean="0"/>
              <a:t>要求</a:t>
            </a:r>
            <a:r>
              <a:rPr lang="en-US" altLang="zh-TW" dirty="0" smtClean="0"/>
              <a:t>A</a:t>
            </a:r>
            <a:r>
              <a:rPr lang="zh-TW" altLang="en-US" dirty="0" smtClean="0"/>
              <a:t>女和他發生性關係</a:t>
            </a:r>
            <a:r>
              <a:rPr lang="en-US" altLang="zh-TW" dirty="0" smtClean="0"/>
              <a:t>,A</a:t>
            </a:r>
            <a:r>
              <a:rPr lang="zh-TW" altLang="en-US" dirty="0" smtClean="0"/>
              <a:t>女起初不願意</a:t>
            </a:r>
            <a:r>
              <a:rPr lang="en-US" altLang="zh-TW" dirty="0" smtClean="0"/>
              <a:t>,</a:t>
            </a:r>
            <a:r>
              <a:rPr lang="zh-TW" altLang="en-US" dirty="0" smtClean="0"/>
              <a:t>但禁不起</a:t>
            </a:r>
            <a:r>
              <a:rPr lang="en-US" altLang="zh-TW" dirty="0" smtClean="0"/>
              <a:t>B</a:t>
            </a:r>
            <a:r>
              <a:rPr lang="zh-TW" altLang="en-US" dirty="0" smtClean="0"/>
              <a:t>男一再要求</a:t>
            </a:r>
            <a:r>
              <a:rPr lang="en-US" altLang="zh-TW" dirty="0" smtClean="0"/>
              <a:t>,</a:t>
            </a:r>
            <a:r>
              <a:rPr lang="zh-TW" altLang="en-US" dirty="0" smtClean="0"/>
              <a:t>且</a:t>
            </a:r>
            <a:r>
              <a:rPr lang="en-US" altLang="zh-TW" dirty="0" smtClean="0"/>
              <a:t>B</a:t>
            </a:r>
            <a:r>
              <a:rPr lang="zh-TW" altLang="en-US" dirty="0" smtClean="0"/>
              <a:t>男抱怨</a:t>
            </a:r>
            <a:r>
              <a:rPr lang="en-US" altLang="zh-TW" dirty="0" smtClean="0"/>
              <a:t>,</a:t>
            </a:r>
            <a:r>
              <a:rPr lang="zh-TW" altLang="en-US" dirty="0" smtClean="0"/>
              <a:t>之前已經忍很久了</a:t>
            </a:r>
            <a:r>
              <a:rPr lang="en-US" altLang="zh-TW" dirty="0" smtClean="0"/>
              <a:t>,</a:t>
            </a:r>
            <a:r>
              <a:rPr lang="zh-TW" altLang="en-US" dirty="0" smtClean="0"/>
              <a:t>都快要把持不住了</a:t>
            </a:r>
            <a:r>
              <a:rPr lang="en-US" altLang="zh-TW" dirty="0" smtClean="0"/>
              <a:t>,</a:t>
            </a:r>
            <a:r>
              <a:rPr lang="zh-TW" altLang="en-US" dirty="0" smtClean="0"/>
              <a:t>很難受</a:t>
            </a:r>
            <a:r>
              <a:rPr lang="en-US" altLang="zh-TW" dirty="0" smtClean="0"/>
              <a:t>.</a:t>
            </a:r>
          </a:p>
          <a:p>
            <a:pPr fontAlgn="auto">
              <a:spcAft>
                <a:spcPts val="0"/>
              </a:spcAft>
              <a:buFont typeface="Arial" pitchFamily="34" charset="0"/>
              <a:buChar char="•"/>
              <a:defRPr/>
            </a:pPr>
            <a:r>
              <a:rPr lang="en-US" altLang="zh-TW" dirty="0" smtClean="0"/>
              <a:t>A</a:t>
            </a:r>
            <a:r>
              <a:rPr lang="zh-TW" altLang="en-US" dirty="0" smtClean="0"/>
              <a:t>女擔心因而失去</a:t>
            </a:r>
            <a:r>
              <a:rPr lang="en-US" altLang="zh-TW" dirty="0" smtClean="0"/>
              <a:t>B</a:t>
            </a:r>
            <a:r>
              <a:rPr lang="zh-TW" altLang="en-US" dirty="0" smtClean="0"/>
              <a:t>男</a:t>
            </a:r>
            <a:r>
              <a:rPr lang="en-US" altLang="zh-TW" dirty="0" smtClean="0"/>
              <a:t>,</a:t>
            </a:r>
            <a:r>
              <a:rPr lang="zh-TW" altLang="en-US" dirty="0" smtClean="0"/>
              <a:t>故而同意在公園的公廁和</a:t>
            </a:r>
            <a:r>
              <a:rPr lang="en-US" altLang="zh-TW" dirty="0" smtClean="0"/>
              <a:t>B</a:t>
            </a:r>
            <a:r>
              <a:rPr lang="zh-TW" altLang="en-US" dirty="0" smtClean="0"/>
              <a:t>男發生性關係</a:t>
            </a:r>
            <a:r>
              <a:rPr lang="en-US" altLang="zh-TW" dirty="0" smtClean="0"/>
              <a:t>.</a:t>
            </a:r>
            <a:r>
              <a:rPr lang="zh-TW" altLang="en-US" dirty="0" smtClean="0"/>
              <a:t>因擔心懷孕</a:t>
            </a:r>
            <a:r>
              <a:rPr lang="en-US" altLang="zh-TW" dirty="0" smtClean="0"/>
              <a:t>,</a:t>
            </a:r>
            <a:r>
              <a:rPr lang="zh-TW" altLang="en-US" dirty="0" smtClean="0"/>
              <a:t>在一次脫口問同學</a:t>
            </a:r>
            <a:r>
              <a:rPr lang="en-US" altLang="zh-TW" dirty="0" smtClean="0"/>
              <a:t>,</a:t>
            </a:r>
            <a:r>
              <a:rPr lang="zh-TW" altLang="en-US" dirty="0" smtClean="0"/>
              <a:t>怎麼才知道有沒有懷孕</a:t>
            </a:r>
            <a:r>
              <a:rPr lang="en-US" altLang="zh-TW" dirty="0" smtClean="0"/>
              <a:t>?</a:t>
            </a:r>
            <a:r>
              <a:rPr lang="zh-TW" altLang="en-US" dirty="0" smtClean="0"/>
              <a:t>同學報告導師</a:t>
            </a:r>
            <a:r>
              <a:rPr lang="en-US" altLang="zh-TW" dirty="0" smtClean="0"/>
              <a:t>,</a:t>
            </a:r>
            <a:r>
              <a:rPr lang="zh-TW" altLang="en-US" dirty="0" smtClean="0"/>
              <a:t>校方除了啟動相關機制外</a:t>
            </a:r>
            <a:r>
              <a:rPr lang="en-US" altLang="zh-TW" dirty="0" smtClean="0"/>
              <a:t>,</a:t>
            </a:r>
            <a:r>
              <a:rPr lang="zh-TW" altLang="en-US" dirty="0" smtClean="0"/>
              <a:t>也告知</a:t>
            </a:r>
            <a:r>
              <a:rPr lang="en-US" altLang="zh-TW" dirty="0" smtClean="0"/>
              <a:t>A</a:t>
            </a:r>
            <a:r>
              <a:rPr lang="zh-TW" altLang="en-US" dirty="0" smtClean="0"/>
              <a:t>女家長</a:t>
            </a:r>
            <a:r>
              <a:rPr lang="en-US" altLang="zh-TW" dirty="0" smtClean="0"/>
              <a:t>,</a:t>
            </a:r>
            <a:r>
              <a:rPr lang="zh-TW" altLang="en-US" dirty="0" smtClean="0"/>
              <a:t>家長堅持提告性侵</a:t>
            </a:r>
            <a:r>
              <a:rPr lang="en-US" altLang="zh-TW" dirty="0" smtClean="0"/>
              <a:t>.</a:t>
            </a:r>
          </a:p>
          <a:p>
            <a:pPr fontAlgn="auto">
              <a:spcAft>
                <a:spcPts val="0"/>
              </a:spcAft>
              <a:buFont typeface="Arial" pitchFamily="34" charset="0"/>
              <a:buChar char="•"/>
              <a:defRPr/>
            </a:pPr>
            <a:r>
              <a:rPr lang="zh-TW" altLang="en-US" dirty="0" smtClean="0"/>
              <a:t>但</a:t>
            </a:r>
            <a:r>
              <a:rPr lang="en-US" altLang="zh-TW" dirty="0" smtClean="0"/>
              <a:t>B</a:t>
            </a:r>
            <a:r>
              <a:rPr lang="zh-TW" altLang="en-US" dirty="0" smtClean="0"/>
              <a:t>男表示二人是你情我願。</a:t>
            </a:r>
            <a:endParaRPr lang="zh-TW"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標題 1"/>
          <p:cNvSpPr>
            <a:spLocks noGrp="1"/>
          </p:cNvSpPr>
          <p:nvPr>
            <p:ph type="title"/>
          </p:nvPr>
        </p:nvSpPr>
        <p:spPr>
          <a:xfrm>
            <a:off x="395288" y="0"/>
            <a:ext cx="8229600" cy="1163638"/>
          </a:xfrm>
        </p:spPr>
        <p:txBody>
          <a:bodyPr/>
          <a:lstStyle/>
          <a:p>
            <a:r>
              <a:rPr lang="zh-TW" altLang="en-US" smtClean="0"/>
              <a:t>合意性行為認定的模糊地帶</a:t>
            </a:r>
          </a:p>
        </p:txBody>
      </p:sp>
      <p:sp>
        <p:nvSpPr>
          <p:cNvPr id="56322" name="內容版面配置區 2"/>
          <p:cNvSpPr>
            <a:spLocks noGrp="1"/>
          </p:cNvSpPr>
          <p:nvPr>
            <p:ph sz="quarter" idx="10"/>
          </p:nvPr>
        </p:nvSpPr>
        <p:spPr>
          <a:xfrm>
            <a:off x="323850" y="1350963"/>
            <a:ext cx="8208963" cy="4383087"/>
          </a:xfrm>
        </p:spPr>
        <p:txBody>
          <a:bodyPr/>
          <a:lstStyle/>
          <a:p>
            <a:r>
              <a:rPr lang="zh-TW" altLang="en-US" smtClean="0"/>
              <a:t>男女朋友關係</a:t>
            </a:r>
            <a:r>
              <a:rPr lang="en-US" altLang="zh-TW" smtClean="0"/>
              <a:t>/</a:t>
            </a:r>
            <a:r>
              <a:rPr lang="zh-TW" altLang="en-US" smtClean="0"/>
              <a:t>發生性行為就是嗎</a:t>
            </a:r>
            <a:r>
              <a:rPr lang="en-US" altLang="zh-TW" smtClean="0"/>
              <a:t>?</a:t>
            </a:r>
          </a:p>
          <a:p>
            <a:r>
              <a:rPr lang="zh-TW" altLang="en-US" smtClean="0"/>
              <a:t>刑法</a:t>
            </a:r>
            <a:r>
              <a:rPr lang="en-US" altLang="zh-TW" smtClean="0"/>
              <a:t>227</a:t>
            </a:r>
            <a:r>
              <a:rPr lang="zh-TW" altLang="en-US" smtClean="0"/>
              <a:t>及</a:t>
            </a:r>
            <a:r>
              <a:rPr lang="en-US" altLang="zh-TW" smtClean="0"/>
              <a:t>227-1</a:t>
            </a:r>
            <a:r>
              <a:rPr lang="zh-TW" altLang="en-US" smtClean="0"/>
              <a:t>條</a:t>
            </a:r>
            <a:r>
              <a:rPr lang="en-US" altLang="zh-TW" smtClean="0"/>
              <a:t>,</a:t>
            </a:r>
            <a:r>
              <a:rPr lang="zh-TW" altLang="en-US" smtClean="0"/>
              <a:t>單純就當事人的年齡而論</a:t>
            </a:r>
            <a:endParaRPr lang="en-US" altLang="zh-TW" smtClean="0"/>
          </a:p>
          <a:p>
            <a:r>
              <a:rPr lang="zh-TW" altLang="en-US" smtClean="0"/>
              <a:t>但若以刑法</a:t>
            </a:r>
            <a:r>
              <a:rPr lang="en-US" altLang="zh-TW" smtClean="0"/>
              <a:t>224</a:t>
            </a:r>
            <a:r>
              <a:rPr lang="zh-TW" altLang="en-US" smtClean="0"/>
              <a:t>條認定，合意性行為以性侵害認定是否符合法規上的定義</a:t>
            </a:r>
            <a:r>
              <a:rPr lang="en-US" altLang="zh-TW" smtClean="0"/>
              <a:t>?</a:t>
            </a:r>
          </a:p>
          <a:p>
            <a:r>
              <a:rPr lang="zh-TW" altLang="en-US" smtClean="0"/>
              <a:t>以半推半就的情形而發生性關係</a:t>
            </a:r>
            <a:r>
              <a:rPr lang="en-US" altLang="zh-TW" smtClean="0"/>
              <a:t>,</a:t>
            </a:r>
            <a:r>
              <a:rPr lang="zh-TW" altLang="en-US" smtClean="0"/>
              <a:t>屬性侵嗎</a:t>
            </a:r>
            <a:r>
              <a:rPr lang="en-US" altLang="zh-TW" smtClean="0"/>
              <a:t>?</a:t>
            </a:r>
          </a:p>
          <a:p>
            <a:r>
              <a:rPr lang="zh-TW" altLang="en-US" smtClean="0"/>
              <a:t>應該如何認定</a:t>
            </a:r>
            <a:r>
              <a:rPr lang="en-US" altLang="zh-TW" smtClean="0"/>
              <a:t>?</a:t>
            </a:r>
            <a:endParaRPr lang="zh-TW" alt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標題 1"/>
          <p:cNvSpPr>
            <a:spLocks noGrp="1"/>
          </p:cNvSpPr>
          <p:nvPr>
            <p:ph type="title"/>
          </p:nvPr>
        </p:nvSpPr>
        <p:spPr>
          <a:xfrm>
            <a:off x="477838" y="0"/>
            <a:ext cx="8229600" cy="976313"/>
          </a:xfrm>
        </p:spPr>
        <p:txBody>
          <a:bodyPr/>
          <a:lstStyle/>
          <a:p>
            <a:r>
              <a:rPr lang="zh-TW" altLang="en-US" smtClean="0"/>
              <a:t>性平法</a:t>
            </a:r>
            <a:r>
              <a:rPr lang="en-US" altLang="zh-TW" smtClean="0"/>
              <a:t>(No.21)</a:t>
            </a:r>
            <a:endParaRPr lang="zh-TW" altLang="en-US" smtClean="0"/>
          </a:p>
        </p:txBody>
      </p:sp>
      <p:sp>
        <p:nvSpPr>
          <p:cNvPr id="57346" name="內容版面配置區 2"/>
          <p:cNvSpPr>
            <a:spLocks noGrp="1"/>
          </p:cNvSpPr>
          <p:nvPr>
            <p:ph sz="quarter" idx="10"/>
          </p:nvPr>
        </p:nvSpPr>
        <p:spPr>
          <a:xfrm>
            <a:off x="323850" y="1039813"/>
            <a:ext cx="8208963" cy="4694237"/>
          </a:xfrm>
        </p:spPr>
        <p:txBody>
          <a:bodyPr/>
          <a:lstStyle/>
          <a:p>
            <a:r>
              <a:rPr lang="zh-TW" altLang="en-US" sz="2600" smtClean="0"/>
              <a:t>學校校長、教師、職員或工友知悉服務學校發生疑似校園性侵害、性騷擾或性霸凌事件者，除應立即依學校防治規定所定權責，依性侵害犯罪防治法、兒童及少年福利法、身心障礙者權益保障法及其他相關法律規定通報外，並應向學校及當地直轄市、縣（市）主管機關通報，至遲不得超過二十四小時。</a:t>
            </a:r>
          </a:p>
          <a:p>
            <a:r>
              <a:rPr lang="zh-TW" altLang="en-US" sz="2600" smtClean="0"/>
              <a:t>學校校長、教師、職員或工友不得偽造、變造、湮滅或隱匿他人所犯校園性侵害、性騷擾或性霸凌事件之證據。</a:t>
            </a:r>
          </a:p>
          <a:p>
            <a:r>
              <a:rPr lang="zh-TW" altLang="en-US" sz="2600" smtClean="0"/>
              <a:t>學校或主管機關處理校園性侵害、性騷擾或性霸凌事件，應將該事件交由所設之性別平等教育委員會調查處理。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1"/>
          <p:cNvSpPr>
            <a:spLocks noGrp="1"/>
          </p:cNvSpPr>
          <p:nvPr>
            <p:ph type="title"/>
          </p:nvPr>
        </p:nvSpPr>
        <p:spPr>
          <a:xfrm>
            <a:off x="457200" y="0"/>
            <a:ext cx="8229600" cy="1143000"/>
          </a:xfrm>
        </p:spPr>
        <p:txBody>
          <a:bodyPr/>
          <a:lstStyle/>
          <a:p>
            <a:r>
              <a:rPr lang="zh-TW" altLang="en-US" smtClean="0"/>
              <a:t>改編案例</a:t>
            </a:r>
            <a:r>
              <a:rPr lang="en-US" altLang="zh-TW" smtClean="0"/>
              <a:t>-1</a:t>
            </a:r>
            <a:endParaRPr lang="zh-TW" altLang="en-US" smtClean="0"/>
          </a:p>
        </p:txBody>
      </p:sp>
      <p:sp>
        <p:nvSpPr>
          <p:cNvPr id="3" name="內容版面配置區 2"/>
          <p:cNvSpPr>
            <a:spLocks noGrp="1"/>
          </p:cNvSpPr>
          <p:nvPr>
            <p:ph sz="quarter" idx="10"/>
          </p:nvPr>
        </p:nvSpPr>
        <p:spPr>
          <a:xfrm>
            <a:off x="323850" y="1268413"/>
            <a:ext cx="8208963" cy="4465637"/>
          </a:xfrm>
        </p:spPr>
        <p:txBody>
          <a:bodyPr rtlCol="0">
            <a:normAutofit/>
          </a:bodyPr>
          <a:lstStyle/>
          <a:p>
            <a:pPr fontAlgn="auto">
              <a:spcAft>
                <a:spcPts val="0"/>
              </a:spcAft>
              <a:buFont typeface="Arial" pitchFamily="34" charset="0"/>
              <a:buChar char="•"/>
              <a:defRPr/>
            </a:pPr>
            <a:r>
              <a:rPr lang="zh-TW" altLang="en-US" dirty="0" smtClean="0"/>
              <a:t>某代課教師與班上同學感情好</a:t>
            </a:r>
            <a:r>
              <a:rPr lang="en-US" altLang="zh-TW" dirty="0" smtClean="0"/>
              <a:t>,</a:t>
            </a:r>
            <a:r>
              <a:rPr lang="zh-TW" altLang="en-US" dirty="0" smtClean="0"/>
              <a:t>教學認真</a:t>
            </a:r>
            <a:r>
              <a:rPr lang="en-US" altLang="zh-TW" dirty="0" smtClean="0"/>
              <a:t>,</a:t>
            </a:r>
            <a:r>
              <a:rPr lang="zh-TW" altLang="en-US" dirty="0" smtClean="0"/>
              <a:t>深獲同事讚賞與肯定。</a:t>
            </a:r>
            <a:endParaRPr lang="en-US" altLang="zh-TW" dirty="0" smtClean="0"/>
          </a:p>
          <a:p>
            <a:pPr fontAlgn="auto">
              <a:spcAft>
                <a:spcPts val="0"/>
              </a:spcAft>
              <a:buFont typeface="Arial" pitchFamily="34" charset="0"/>
              <a:buChar char="•"/>
              <a:defRPr/>
            </a:pPr>
            <a:r>
              <a:rPr lang="zh-TW" altLang="en-US" dirty="0" smtClean="0"/>
              <a:t>某日在</a:t>
            </a:r>
            <a:r>
              <a:rPr lang="en-US" altLang="zh-TW" dirty="0" smtClean="0"/>
              <a:t>FB</a:t>
            </a:r>
            <a:r>
              <a:rPr lang="zh-TW" altLang="en-US" dirty="0" smtClean="0"/>
              <a:t>上関班上幾位男同學</a:t>
            </a:r>
            <a:r>
              <a:rPr lang="en-US" altLang="zh-TW" dirty="0" smtClean="0"/>
              <a:t>,</a:t>
            </a:r>
            <a:r>
              <a:rPr lang="zh-TW" altLang="en-US" dirty="0" smtClean="0">
                <a:latin typeface="新細明體"/>
                <a:ea typeface="新細明體"/>
              </a:rPr>
              <a:t>「</a:t>
            </a:r>
            <a:r>
              <a:rPr lang="zh-TW" altLang="en-US" dirty="0"/>
              <a:t>長毛了</a:t>
            </a:r>
            <a:r>
              <a:rPr lang="zh-TW" altLang="en-US" dirty="0" smtClean="0"/>
              <a:t>沒</a:t>
            </a:r>
            <a:r>
              <a:rPr lang="en-US" altLang="zh-TW" dirty="0" smtClean="0">
                <a:latin typeface="標楷體"/>
                <a:ea typeface="標楷體"/>
              </a:rPr>
              <a:t>?</a:t>
            </a:r>
            <a:r>
              <a:rPr lang="zh-TW" altLang="en-US" dirty="0" smtClean="0">
                <a:latin typeface="標楷體"/>
                <a:ea typeface="標楷體"/>
              </a:rPr>
              <a:t>」</a:t>
            </a:r>
            <a:r>
              <a:rPr lang="en-US" altLang="zh-TW" dirty="0" smtClean="0">
                <a:latin typeface="標楷體"/>
                <a:ea typeface="標楷體"/>
              </a:rPr>
              <a:t>,</a:t>
            </a:r>
            <a:r>
              <a:rPr lang="zh-TW" altLang="en-US" dirty="0" smtClean="0">
                <a:latin typeface="標楷體"/>
                <a:ea typeface="標楷體"/>
              </a:rPr>
              <a:t>學生不疑有他據實以告，其中有位男同學告訴班上女同學此事</a:t>
            </a:r>
            <a:r>
              <a:rPr lang="en-US" altLang="zh-TW" dirty="0" smtClean="0">
                <a:latin typeface="標楷體"/>
                <a:ea typeface="標楷體"/>
              </a:rPr>
              <a:t>,</a:t>
            </a:r>
            <a:r>
              <a:rPr lang="zh-TW" altLang="en-US" dirty="0" smtClean="0">
                <a:latin typeface="標楷體"/>
                <a:ea typeface="標楷體"/>
              </a:rPr>
              <a:t>女同學覺得很怪</a:t>
            </a:r>
            <a:r>
              <a:rPr lang="en-US" altLang="zh-TW" dirty="0" smtClean="0">
                <a:latin typeface="標楷體"/>
                <a:ea typeface="標楷體"/>
              </a:rPr>
              <a:t>,</a:t>
            </a:r>
            <a:r>
              <a:rPr lang="zh-TW" altLang="en-US" dirty="0" smtClean="0">
                <a:latin typeface="標楷體"/>
                <a:ea typeface="標楷體"/>
              </a:rPr>
              <a:t>告訴導師此事</a:t>
            </a:r>
            <a:r>
              <a:rPr lang="en-US" altLang="zh-TW" dirty="0" smtClean="0">
                <a:latin typeface="標楷體"/>
                <a:ea typeface="標楷體"/>
              </a:rPr>
              <a:t>,</a:t>
            </a:r>
            <a:r>
              <a:rPr lang="zh-TW" altLang="en-US" dirty="0" smtClean="0">
                <a:latin typeface="標楷體"/>
                <a:ea typeface="標楷體"/>
              </a:rPr>
              <a:t>導師隨即告訴學務處。</a:t>
            </a:r>
            <a:endParaRPr lang="en-US" altLang="zh-TW" dirty="0" smtClean="0">
              <a:latin typeface="標楷體"/>
              <a:ea typeface="標楷體"/>
            </a:endParaRPr>
          </a:p>
          <a:p>
            <a:pPr fontAlgn="auto">
              <a:spcAft>
                <a:spcPts val="0"/>
              </a:spcAft>
              <a:buFont typeface="Arial" pitchFamily="34" charset="0"/>
              <a:buChar char="•"/>
              <a:defRPr/>
            </a:pPr>
            <a:r>
              <a:rPr lang="zh-TW" altLang="en-US" dirty="0" smtClean="0">
                <a:latin typeface="標楷體"/>
                <a:ea typeface="標楷體"/>
              </a:rPr>
              <a:t>學務處召開性平會調查</a:t>
            </a:r>
            <a:r>
              <a:rPr lang="en-US" altLang="zh-TW" dirty="0" smtClean="0">
                <a:latin typeface="標楷體"/>
                <a:ea typeface="標楷體"/>
              </a:rPr>
              <a:t>,</a:t>
            </a:r>
            <a:r>
              <a:rPr lang="zh-TW" altLang="en-US" dirty="0" smtClean="0">
                <a:latin typeface="標楷體"/>
                <a:ea typeface="標楷體"/>
              </a:rPr>
              <a:t>該師最後的懲處是上性別課程</a:t>
            </a:r>
            <a:r>
              <a:rPr lang="zh-TW" altLang="en-US" dirty="0">
                <a:latin typeface="標楷體"/>
                <a:ea typeface="標楷體"/>
              </a:rPr>
              <a:t>。</a:t>
            </a:r>
            <a:endParaRPr lang="en-US" altLang="zh-TW" dirty="0" smtClean="0">
              <a:latin typeface="標楷體"/>
              <a:ea typeface="標楷體"/>
            </a:endParaRPr>
          </a:p>
          <a:p>
            <a:pPr fontAlgn="auto">
              <a:spcAft>
                <a:spcPts val="0"/>
              </a:spcAft>
              <a:buFont typeface="Arial" pitchFamily="34" charset="0"/>
              <a:buChar char="•"/>
              <a:defRPr/>
            </a:pPr>
            <a:endParaRPr lang="en-US" altLang="zh-TW" dirty="0" smtClean="0">
              <a:latin typeface="標楷體"/>
              <a:ea typeface="標楷體"/>
            </a:endParaRPr>
          </a:p>
          <a:p>
            <a:pPr marL="0" indent="0" fontAlgn="auto">
              <a:spcAft>
                <a:spcPts val="0"/>
              </a:spcAft>
              <a:buFont typeface="Arial" pitchFamily="34" charset="0"/>
              <a:buNone/>
              <a:defRPr/>
            </a:pPr>
            <a:endParaRPr lang="zh-TW"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標題 1"/>
          <p:cNvSpPr>
            <a:spLocks noGrp="1"/>
          </p:cNvSpPr>
          <p:nvPr>
            <p:ph type="title"/>
          </p:nvPr>
        </p:nvSpPr>
        <p:spPr/>
        <p:txBody>
          <a:bodyPr/>
          <a:lstStyle/>
          <a:p>
            <a:r>
              <a:rPr lang="zh-TW" altLang="en-US" smtClean="0"/>
              <a:t>通報實務上發生的狀況</a:t>
            </a:r>
          </a:p>
        </p:txBody>
      </p:sp>
      <p:sp>
        <p:nvSpPr>
          <p:cNvPr id="58370" name="內容版面配置區 2"/>
          <p:cNvSpPr>
            <a:spLocks noGrp="1"/>
          </p:cNvSpPr>
          <p:nvPr>
            <p:ph sz="quarter" idx="10"/>
          </p:nvPr>
        </p:nvSpPr>
        <p:spPr>
          <a:xfrm>
            <a:off x="323850" y="1628775"/>
            <a:ext cx="8208963" cy="4105275"/>
          </a:xfrm>
        </p:spPr>
        <p:txBody>
          <a:bodyPr/>
          <a:lstStyle/>
          <a:p>
            <a:endParaRPr lang="zh-TW" alt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標題 1"/>
          <p:cNvSpPr>
            <a:spLocks noGrp="1"/>
          </p:cNvSpPr>
          <p:nvPr>
            <p:ph type="title"/>
          </p:nvPr>
        </p:nvSpPr>
        <p:spPr>
          <a:xfrm>
            <a:off x="755650" y="-12700"/>
            <a:ext cx="6707188" cy="1065213"/>
          </a:xfrm>
        </p:spPr>
        <p:txBody>
          <a:bodyPr/>
          <a:lstStyle/>
          <a:p>
            <a:pPr algn="l"/>
            <a:r>
              <a:rPr lang="zh-TW" altLang="en-US" smtClean="0">
                <a:latin typeface="標楷體" pitchFamily="65" charset="-120"/>
              </a:rPr>
              <a:t>通報的處理原則</a:t>
            </a:r>
          </a:p>
        </p:txBody>
      </p:sp>
      <p:sp>
        <p:nvSpPr>
          <p:cNvPr id="3" name="內容版面配置區 2"/>
          <p:cNvSpPr>
            <a:spLocks noGrp="1"/>
          </p:cNvSpPr>
          <p:nvPr>
            <p:ph idx="1"/>
          </p:nvPr>
        </p:nvSpPr>
        <p:spPr>
          <a:xfrm>
            <a:off x="539750" y="1052513"/>
            <a:ext cx="7993063" cy="5329237"/>
          </a:xfrm>
        </p:spPr>
        <p:txBody>
          <a:bodyPr rtlCol="0">
            <a:normAutofit/>
          </a:bodyPr>
          <a:lstStyle/>
          <a:p>
            <a:pPr marL="449263" indent="-449263" fontAlgn="auto">
              <a:spcBef>
                <a:spcPts val="0"/>
              </a:spcBef>
              <a:spcAft>
                <a:spcPts val="0"/>
              </a:spcAft>
              <a:buFont typeface="Arial" pitchFamily="34" charset="0"/>
              <a:buChar char="•"/>
              <a:defRPr/>
            </a:pPr>
            <a:r>
              <a:rPr lang="zh-TW" altLang="en-US" sz="2600" b="1" dirty="0" smtClean="0">
                <a:latin typeface="標楷體" pitchFamily="65" charset="-120"/>
              </a:rPr>
              <a:t>通報的目的：</a:t>
            </a:r>
            <a:r>
              <a:rPr lang="zh-TW" altLang="en-US" sz="2600" dirty="0" smtClean="0">
                <a:latin typeface="標楷體" pitchFamily="65" charset="-120"/>
              </a:rPr>
              <a:t>保密原則下立即通報，為保障被害者權益，監督學校後續處理過程。後續政府資源協助亦須以通報為原則。</a:t>
            </a:r>
            <a:endParaRPr lang="en-US" altLang="zh-TW" sz="2600" dirty="0" smtClean="0">
              <a:latin typeface="標楷體" pitchFamily="65" charset="-120"/>
            </a:endParaRPr>
          </a:p>
          <a:p>
            <a:pPr marL="449263" indent="-449263" fontAlgn="auto">
              <a:spcBef>
                <a:spcPts val="0"/>
              </a:spcBef>
              <a:spcAft>
                <a:spcPts val="0"/>
              </a:spcAft>
              <a:buFont typeface="Arial" pitchFamily="34" charset="0"/>
              <a:buChar char="•"/>
              <a:defRPr/>
            </a:pPr>
            <a:r>
              <a:rPr lang="zh-TW" altLang="en-US" sz="2600" b="1" u="sng" dirty="0" smtClean="0">
                <a:latin typeface="標楷體" pitchFamily="65" charset="-120"/>
              </a:rPr>
              <a:t>通報的原則：</a:t>
            </a:r>
            <a:endParaRPr lang="en-US" altLang="zh-TW" sz="2600" b="1" u="sng" dirty="0" smtClean="0">
              <a:latin typeface="標楷體" pitchFamily="65" charset="-120"/>
            </a:endParaRPr>
          </a:p>
          <a:p>
            <a:pPr marL="898525" indent="-449263" fontAlgn="auto">
              <a:spcBef>
                <a:spcPts val="0"/>
              </a:spcBef>
              <a:spcAft>
                <a:spcPts val="0"/>
              </a:spcAft>
              <a:buFont typeface="Arial" pitchFamily="34" charset="0"/>
              <a:buNone/>
              <a:defRPr/>
            </a:pPr>
            <a:r>
              <a:rPr lang="en-US" altLang="zh-TW" sz="2600" dirty="0" smtClean="0">
                <a:latin typeface="標楷體" pitchFamily="65" charset="-120"/>
              </a:rPr>
              <a:t>(1)</a:t>
            </a:r>
            <a:r>
              <a:rPr lang="zh-TW" altLang="en-US" sz="2600" dirty="0" smtClean="0">
                <a:latin typeface="標楷體" pitchFamily="65" charset="-120"/>
              </a:rPr>
              <a:t>疑似有即通報，不需等到「確信有」才通報。</a:t>
            </a:r>
            <a:endParaRPr lang="en-US" altLang="zh-TW" sz="2600" dirty="0" smtClean="0">
              <a:latin typeface="標楷體" pitchFamily="65" charset="-120"/>
            </a:endParaRPr>
          </a:p>
          <a:p>
            <a:pPr marL="977900" indent="-528638" fontAlgn="auto">
              <a:spcBef>
                <a:spcPts val="0"/>
              </a:spcBef>
              <a:spcAft>
                <a:spcPts val="0"/>
              </a:spcAft>
              <a:buFont typeface="Arial" pitchFamily="34" charset="0"/>
              <a:buNone/>
              <a:defRPr/>
            </a:pPr>
            <a:r>
              <a:rPr lang="en-US" altLang="zh-TW" sz="2600" dirty="0" smtClean="0">
                <a:latin typeface="標楷體" pitchFamily="65" charset="-120"/>
              </a:rPr>
              <a:t>(2)</a:t>
            </a:r>
            <a:r>
              <a:rPr lang="zh-TW" altLang="en-US" sz="2600" dirty="0" smtClean="0">
                <a:latin typeface="標楷體" pitchFamily="65" charset="-120"/>
              </a:rPr>
              <a:t>不需徵得被害人之同意，但需向被害人說明</a:t>
            </a:r>
            <a:r>
              <a:rPr lang="en-US" altLang="zh-TW" sz="2600" dirty="0" smtClean="0">
                <a:latin typeface="標楷體" pitchFamily="65" charset="-120"/>
              </a:rPr>
              <a:t>,</a:t>
            </a:r>
            <a:r>
              <a:rPr lang="zh-TW" altLang="en-US" sz="2600" dirty="0" smtClean="0">
                <a:latin typeface="標楷體" pitchFamily="65" charset="-120"/>
              </a:rPr>
              <a:t>並注意保密。</a:t>
            </a:r>
            <a:endParaRPr lang="en-US" altLang="zh-TW" sz="2600" dirty="0" smtClean="0">
              <a:latin typeface="標楷體" pitchFamily="65" charset="-120"/>
            </a:endParaRPr>
          </a:p>
          <a:p>
            <a:pPr marL="977900" indent="-528638" fontAlgn="auto">
              <a:spcBef>
                <a:spcPts val="0"/>
              </a:spcBef>
              <a:spcAft>
                <a:spcPts val="0"/>
              </a:spcAft>
              <a:buFont typeface="Arial" pitchFamily="34" charset="0"/>
              <a:buNone/>
              <a:defRPr/>
            </a:pPr>
            <a:r>
              <a:rPr lang="en-US" altLang="zh-TW" sz="2600" dirty="0" smtClean="0">
                <a:latin typeface="標楷體" pitchFamily="65" charset="-120"/>
              </a:rPr>
              <a:t>(3)</a:t>
            </a:r>
            <a:r>
              <a:rPr lang="zh-TW" altLang="en-US" sz="2600" dirty="0" smtClean="0">
                <a:latin typeface="標楷體" pitchFamily="65" charset="-120"/>
              </a:rPr>
              <a:t>向被害人說明相關法規資訊，協助被害人主張權益及尋求資源。</a:t>
            </a:r>
            <a:endParaRPr lang="en-US" altLang="zh-TW" sz="2600" dirty="0" smtClean="0">
              <a:latin typeface="標楷體" pitchFamily="65" charset="-120"/>
            </a:endParaRPr>
          </a:p>
          <a:p>
            <a:pPr marL="449263" indent="-449263" fontAlgn="auto">
              <a:spcBef>
                <a:spcPts val="0"/>
              </a:spcBef>
              <a:spcAft>
                <a:spcPts val="0"/>
              </a:spcAft>
              <a:buFont typeface="Arial" pitchFamily="34" charset="0"/>
              <a:buChar char="•"/>
              <a:defRPr/>
            </a:pPr>
            <a:r>
              <a:rPr lang="zh-TW" altLang="en-US" sz="2600" b="1" u="sng" dirty="0" smtClean="0">
                <a:latin typeface="標楷體" pitchFamily="65" charset="-120"/>
              </a:rPr>
              <a:t>主動調查原則：</a:t>
            </a:r>
            <a:endParaRPr lang="en-US" altLang="zh-TW" sz="2600" b="1" u="sng" dirty="0" smtClean="0">
              <a:latin typeface="標楷體" pitchFamily="65" charset="-120"/>
            </a:endParaRPr>
          </a:p>
          <a:p>
            <a:pPr marL="449263" indent="0" fontAlgn="auto">
              <a:spcBef>
                <a:spcPts val="0"/>
              </a:spcBef>
              <a:spcAft>
                <a:spcPts val="0"/>
              </a:spcAft>
              <a:buFont typeface="Arial" pitchFamily="34" charset="0"/>
              <a:buNone/>
              <a:defRPr/>
            </a:pPr>
            <a:r>
              <a:rPr lang="zh-TW" altLang="en-US" sz="2600" dirty="0" smtClean="0">
                <a:latin typeface="標楷體" pitchFamily="65" charset="-120"/>
              </a:rPr>
              <a:t>當事件情節重大、或已於媒體曝光，學校應採主動調查，不需等到有人申訴才啟動調查。查無足以識別加害人或被害人</a:t>
            </a:r>
            <a:r>
              <a:rPr lang="en-US" altLang="zh-TW" sz="2600" dirty="0" smtClean="0">
                <a:latin typeface="標楷體" pitchFamily="65" charset="-120"/>
              </a:rPr>
              <a:t>,</a:t>
            </a:r>
            <a:r>
              <a:rPr lang="zh-TW" altLang="en-US" sz="2600" dirty="0" smtClean="0">
                <a:latin typeface="標楷體" pitchFamily="65" charset="-120"/>
              </a:rPr>
              <a:t>仍應就此事討論性平教育預防。</a:t>
            </a:r>
            <a:endParaRPr lang="zh-TW" altLang="en-US" sz="2600" dirty="0">
              <a:latin typeface="標楷體" pitchFamily="65" charset="-120"/>
            </a:endParaRPr>
          </a:p>
        </p:txBody>
      </p:sp>
    </p:spTree>
  </p:cSld>
  <p:clrMapOvr>
    <a:masterClrMapping/>
  </p:clrMapOvr>
  <p:transition advTm="1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4213" y="260350"/>
            <a:ext cx="7772400" cy="765175"/>
          </a:xfrm>
        </p:spPr>
        <p:txBody>
          <a:bodyPr/>
          <a:lstStyle/>
          <a:p>
            <a:r>
              <a:rPr lang="zh-TW" altLang="en-US" sz="3600" smtClean="0">
                <a:latin typeface="標楷體" pitchFamily="65" charset="-120"/>
              </a:rPr>
              <a:t>性平法第</a:t>
            </a:r>
            <a:r>
              <a:rPr lang="en-US" altLang="zh-TW" sz="3600" smtClean="0">
                <a:latin typeface="標楷體" pitchFamily="65" charset="-120"/>
              </a:rPr>
              <a:t>36</a:t>
            </a:r>
            <a:r>
              <a:rPr lang="zh-TW" altLang="en-US" sz="3600" smtClean="0">
                <a:latin typeface="標楷體" pitchFamily="65" charset="-120"/>
              </a:rPr>
              <a:t>條</a:t>
            </a:r>
            <a:r>
              <a:rPr lang="zh-TW" altLang="en-US" sz="2000" smtClean="0">
                <a:latin typeface="標楷體" pitchFamily="65" charset="-120"/>
              </a:rPr>
              <a:t>（罰則）</a:t>
            </a:r>
          </a:p>
        </p:txBody>
      </p:sp>
      <p:sp>
        <p:nvSpPr>
          <p:cNvPr id="394243" name="Rectangle 3"/>
          <p:cNvSpPr>
            <a:spLocks noGrp="1" noChangeArrowheads="1"/>
          </p:cNvSpPr>
          <p:nvPr>
            <p:ph type="body" idx="4294967295"/>
          </p:nvPr>
        </p:nvSpPr>
        <p:spPr>
          <a:xfrm>
            <a:off x="323850" y="1125538"/>
            <a:ext cx="8496300" cy="5256212"/>
          </a:xfrm>
        </p:spPr>
        <p:txBody>
          <a:bodyPr/>
          <a:lstStyle/>
          <a:p>
            <a:pPr marL="276225" indent="-276225">
              <a:buClr>
                <a:srgbClr val="4BACC6"/>
              </a:buClr>
            </a:pPr>
            <a:r>
              <a:rPr lang="zh-TW" altLang="en-US" sz="2600" smtClean="0">
                <a:latin typeface="標楷體" pitchFamily="65" charset="-120"/>
              </a:rPr>
              <a:t>學校校長、教師、職員、工友有下列情形者</a:t>
            </a:r>
            <a:r>
              <a:rPr lang="en-US" altLang="zh-TW" sz="2600" smtClean="0">
                <a:latin typeface="標楷體" pitchFamily="65" charset="-120"/>
              </a:rPr>
              <a:t>,</a:t>
            </a:r>
            <a:r>
              <a:rPr lang="zh-TW" altLang="en-US" sz="2600" smtClean="0">
                <a:latin typeface="標楷體" pitchFamily="65" charset="-120"/>
              </a:rPr>
              <a:t>處三萬元以上十五萬元以下罰鍰。</a:t>
            </a:r>
            <a:endParaRPr lang="en-US" altLang="zh-TW" sz="2600" smtClean="0">
              <a:latin typeface="標楷體" pitchFamily="65" charset="-120"/>
            </a:endParaRPr>
          </a:p>
          <a:p>
            <a:pPr marL="276225" indent="-276225">
              <a:buClr>
                <a:srgbClr val="4BACC6"/>
              </a:buClr>
              <a:buFont typeface="Wingdings" pitchFamily="2" charset="2"/>
              <a:buNone/>
            </a:pPr>
            <a:r>
              <a:rPr lang="en-US" altLang="zh-TW" sz="2600" smtClean="0">
                <a:latin typeface="標楷體" pitchFamily="65" charset="-120"/>
              </a:rPr>
              <a:t>(1)</a:t>
            </a:r>
            <a:r>
              <a:rPr lang="zh-TW" altLang="en-US" sz="2600" smtClean="0">
                <a:latin typeface="標楷體" pitchFamily="65" charset="-120"/>
              </a:rPr>
              <a:t>未於</a:t>
            </a:r>
            <a:r>
              <a:rPr lang="en-US" altLang="zh-TW" sz="2600" smtClean="0">
                <a:latin typeface="標楷體" pitchFamily="65" charset="-120"/>
              </a:rPr>
              <a:t>24</a:t>
            </a:r>
            <a:r>
              <a:rPr lang="zh-TW" altLang="en-US" sz="2600" smtClean="0">
                <a:latin typeface="標楷體" pitchFamily="65" charset="-120"/>
              </a:rPr>
              <a:t>小時內</a:t>
            </a:r>
            <a:r>
              <a:rPr lang="en-US" altLang="zh-TW" sz="2600" smtClean="0">
                <a:latin typeface="標楷體" pitchFamily="65" charset="-120"/>
              </a:rPr>
              <a:t>,</a:t>
            </a:r>
            <a:r>
              <a:rPr lang="zh-TW" altLang="en-US" sz="2600" smtClean="0">
                <a:latin typeface="標楷體" pitchFamily="65" charset="-120"/>
              </a:rPr>
              <a:t>向學校及當地直轄市、縣</a:t>
            </a:r>
            <a:r>
              <a:rPr lang="en-US" altLang="zh-TW" sz="2600" smtClean="0">
                <a:latin typeface="標楷體" pitchFamily="65" charset="-120"/>
              </a:rPr>
              <a:t>(</a:t>
            </a:r>
            <a:r>
              <a:rPr lang="zh-TW" altLang="en-US" sz="2600" smtClean="0">
                <a:latin typeface="標楷體" pitchFamily="65" charset="-120"/>
              </a:rPr>
              <a:t>市</a:t>
            </a:r>
            <a:r>
              <a:rPr lang="en-US" altLang="zh-TW" sz="2600" smtClean="0">
                <a:latin typeface="標楷體" pitchFamily="65" charset="-120"/>
              </a:rPr>
              <a:t>)</a:t>
            </a:r>
            <a:r>
              <a:rPr lang="zh-TW" altLang="en-US" sz="2600" smtClean="0">
                <a:latin typeface="標楷體" pitchFamily="65" charset="-120"/>
              </a:rPr>
              <a:t>主管機關通報。</a:t>
            </a:r>
            <a:endParaRPr lang="en-US" altLang="zh-TW" sz="2600" smtClean="0">
              <a:latin typeface="標楷體" pitchFamily="65" charset="-120"/>
            </a:endParaRPr>
          </a:p>
          <a:p>
            <a:pPr marL="276225" indent="-276225">
              <a:buClr>
                <a:srgbClr val="4BACC6"/>
              </a:buClr>
              <a:buFont typeface="Wingdings" pitchFamily="2" charset="2"/>
              <a:buNone/>
            </a:pPr>
            <a:r>
              <a:rPr lang="en-US" altLang="zh-TW" sz="2600" smtClean="0">
                <a:latin typeface="標楷體" pitchFamily="65" charset="-120"/>
              </a:rPr>
              <a:t>(2)</a:t>
            </a:r>
            <a:r>
              <a:rPr lang="zh-TW" altLang="en-US" sz="2600" smtClean="0">
                <a:latin typeface="標楷體" pitchFamily="65" charset="-120"/>
              </a:rPr>
              <a:t>偽造、變造、湮滅或隱匿他人所犯校園性騷擾或性霸凌事件之證據。</a:t>
            </a:r>
            <a:endParaRPr lang="en-US" altLang="zh-TW" sz="2600" smtClean="0">
              <a:latin typeface="標楷體" pitchFamily="65" charset="-120"/>
            </a:endParaRPr>
          </a:p>
          <a:p>
            <a:pPr marL="276225" indent="-276225">
              <a:buClr>
                <a:srgbClr val="4BACC6"/>
              </a:buClr>
            </a:pPr>
            <a:r>
              <a:rPr lang="en-US" altLang="zh-TW" sz="2600" smtClean="0">
                <a:latin typeface="標楷體" pitchFamily="65" charset="-120"/>
              </a:rPr>
              <a:t>36-1</a:t>
            </a:r>
            <a:r>
              <a:rPr lang="zh-TW" altLang="en-US" sz="2600" smtClean="0">
                <a:latin typeface="標楷體" pitchFamily="65" charset="-120"/>
              </a:rPr>
              <a:t>條</a:t>
            </a:r>
            <a:r>
              <a:rPr lang="en-US" altLang="zh-TW" sz="2600" smtClean="0">
                <a:latin typeface="標楷體" pitchFamily="65" charset="-120"/>
              </a:rPr>
              <a:t>:</a:t>
            </a:r>
            <a:r>
              <a:rPr lang="zh-TW" altLang="en-US" sz="2600" smtClean="0">
                <a:latin typeface="標楷體" pitchFamily="65" charset="-120"/>
              </a:rPr>
              <a:t>學校校長、教師、職員或工友</a:t>
            </a:r>
            <a:r>
              <a:rPr lang="zh-TW" altLang="en-US" sz="2600" smtClean="0">
                <a:solidFill>
                  <a:srgbClr val="FF0000"/>
                </a:solidFill>
                <a:latin typeface="標楷體" pitchFamily="65" charset="-120"/>
              </a:rPr>
              <a:t>違反第二十一條第一項</a:t>
            </a:r>
            <a:r>
              <a:rPr lang="zh-TW" altLang="en-US" sz="2600" smtClean="0">
                <a:latin typeface="標楷體" pitchFamily="65" charset="-120"/>
              </a:rPr>
              <a:t>所定疑似校園性侵害 事件之通報規定，致再度發生校園性侵害事件；</a:t>
            </a:r>
            <a:r>
              <a:rPr lang="zh-TW" altLang="en-US" sz="2600" smtClean="0">
                <a:solidFill>
                  <a:srgbClr val="FF0000"/>
                </a:solidFill>
                <a:latin typeface="標楷體" pitchFamily="65" charset="-120"/>
              </a:rPr>
              <a:t>或偽造、變造、湮滅或隱匿他人所犯校園性侵害事件之證據者，應依法予以解聘或免職</a:t>
            </a:r>
            <a:r>
              <a:rPr lang="zh-TW" altLang="en-US" sz="2600" smtClean="0">
                <a:latin typeface="標楷體" pitchFamily="65" charset="-120"/>
              </a:rPr>
              <a:t>。</a:t>
            </a:r>
          </a:p>
          <a:p>
            <a:pPr marL="276225" indent="-276225">
              <a:buClr>
                <a:srgbClr val="4BACC6"/>
              </a:buClr>
            </a:pPr>
            <a:r>
              <a:rPr lang="zh-TW" altLang="en-US" sz="2600" smtClean="0">
                <a:solidFill>
                  <a:schemeClr val="bg1"/>
                </a:solidFill>
                <a:latin typeface="標楷體" pitchFamily="65" charset="-120"/>
              </a:rPr>
              <a:t>學校或主管機關對違反前項規定之人員，</a:t>
            </a:r>
            <a:r>
              <a:rPr lang="zh-TW" altLang="en-US" sz="2600" smtClean="0">
                <a:solidFill>
                  <a:srgbClr val="FF0000"/>
                </a:solidFill>
                <a:latin typeface="標楷體" pitchFamily="65" charset="-120"/>
              </a:rPr>
              <a:t>應依法告發。 </a:t>
            </a:r>
          </a:p>
        </p:txBody>
      </p:sp>
    </p:spTree>
  </p:cSld>
  <p:clrMapOvr>
    <a:masterClrMapping/>
  </p:clrMapOvr>
  <p:transition spd="slow" advTm="1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42913" y="103188"/>
            <a:ext cx="8243887" cy="1039812"/>
          </a:xfrm>
        </p:spPr>
        <p:txBody>
          <a:bodyPr/>
          <a:lstStyle/>
          <a:p>
            <a:r>
              <a:rPr lang="zh-TW" altLang="en-US" smtClean="0">
                <a:latin typeface="標楷體" pitchFamily="65" charset="-120"/>
              </a:rPr>
              <a:t>未通報罰鍰權責單位</a:t>
            </a:r>
          </a:p>
        </p:txBody>
      </p:sp>
      <p:sp>
        <p:nvSpPr>
          <p:cNvPr id="122883" name="Rectangle 3"/>
          <p:cNvSpPr>
            <a:spLocks noGrp="1" noChangeArrowheads="1"/>
          </p:cNvSpPr>
          <p:nvPr>
            <p:ph type="body" idx="4294967295"/>
          </p:nvPr>
        </p:nvSpPr>
        <p:spPr>
          <a:xfrm>
            <a:off x="476250" y="1179513"/>
            <a:ext cx="7924800" cy="5240337"/>
          </a:xfrm>
        </p:spPr>
        <p:txBody>
          <a:bodyPr/>
          <a:lstStyle/>
          <a:p>
            <a:pPr marL="174625" fontAlgn="auto">
              <a:spcAft>
                <a:spcPts val="0"/>
              </a:spcAft>
              <a:buFont typeface="Arial" pitchFamily="34" charset="0"/>
              <a:buChar char="•"/>
              <a:defRPr/>
            </a:pPr>
            <a:r>
              <a:rPr altLang="en-US" sz="2800" dirty="0" smtClean="0">
                <a:latin typeface="標楷體" panose="03000509000000000000" pitchFamily="65" charset="-120"/>
              </a:rPr>
              <a:t>教育部</a:t>
            </a:r>
            <a:r>
              <a:rPr lang="en-US" altLang="zh-TW" sz="2800" dirty="0" smtClean="0">
                <a:latin typeface="標楷體" panose="03000509000000000000" pitchFamily="65" charset="-120"/>
              </a:rPr>
              <a:t>101/10/8</a:t>
            </a:r>
            <a:r>
              <a:rPr altLang="en-US" sz="2800" dirty="0" smtClean="0">
                <a:latin typeface="標楷體" panose="03000509000000000000" pitchFamily="65" charset="-120"/>
              </a:rPr>
              <a:t>臺訓（三）字第</a:t>
            </a:r>
            <a:r>
              <a:rPr lang="en-US" altLang="zh-TW" sz="2800" dirty="0" smtClean="0">
                <a:latin typeface="標楷體" panose="03000509000000000000" pitchFamily="65" charset="-120"/>
              </a:rPr>
              <a:t>1010190118</a:t>
            </a:r>
            <a:r>
              <a:rPr altLang="en-US" sz="2800" dirty="0" smtClean="0">
                <a:latin typeface="標楷體" panose="03000509000000000000" pitchFamily="65" charset="-120"/>
              </a:rPr>
              <a:t>號函示：</a:t>
            </a:r>
          </a:p>
          <a:p>
            <a:pPr marL="174625" lvl="1" fontAlgn="auto">
              <a:spcAft>
                <a:spcPts val="0"/>
              </a:spcAft>
              <a:buFont typeface="Arial" pitchFamily="34" charset="0"/>
              <a:buChar char="–"/>
              <a:defRPr/>
            </a:pPr>
            <a:r>
              <a:rPr altLang="en-US" dirty="0" smtClean="0">
                <a:latin typeface="標楷體" panose="03000509000000000000" pitchFamily="65" charset="-120"/>
              </a:rPr>
              <a:t>行政罰法第</a:t>
            </a:r>
            <a:r>
              <a:rPr lang="en-US" altLang="zh-TW" dirty="0" smtClean="0">
                <a:latin typeface="標楷體" panose="03000509000000000000" pitchFamily="65" charset="-120"/>
              </a:rPr>
              <a:t>24</a:t>
            </a:r>
            <a:r>
              <a:rPr altLang="en-US" dirty="0" smtClean="0">
                <a:latin typeface="標楷體" panose="03000509000000000000" pitchFamily="65" charset="-120"/>
              </a:rPr>
              <a:t>條第</a:t>
            </a:r>
            <a:r>
              <a:rPr lang="en-US" altLang="zh-TW" dirty="0" smtClean="0">
                <a:latin typeface="標楷體" panose="03000509000000000000" pitchFamily="65" charset="-120"/>
              </a:rPr>
              <a:t>1</a:t>
            </a:r>
            <a:r>
              <a:rPr altLang="en-US" dirty="0" smtClean="0">
                <a:latin typeface="標楷體" panose="03000509000000000000" pitchFamily="65" charset="-120"/>
              </a:rPr>
              <a:t>項規定：「一行為違反數個行政法義務規定而應處罰鍰者，</a:t>
            </a:r>
            <a:r>
              <a:rPr altLang="en-US" dirty="0" smtClean="0">
                <a:solidFill>
                  <a:srgbClr val="FF0000"/>
                </a:solidFill>
                <a:latin typeface="標楷體" panose="03000509000000000000" pitchFamily="65" charset="-120"/>
              </a:rPr>
              <a:t>依法定罰緩最高之規定裁處</a:t>
            </a:r>
            <a:r>
              <a:rPr altLang="en-US" dirty="0" smtClean="0">
                <a:latin typeface="標楷體" panose="03000509000000000000" pitchFamily="65" charset="-120"/>
              </a:rPr>
              <a:t>。但裁處之額度，不得低於各該規定之罰緩最低額。」</a:t>
            </a:r>
          </a:p>
          <a:p>
            <a:pPr marL="174625" lvl="1" fontAlgn="auto">
              <a:spcAft>
                <a:spcPts val="0"/>
              </a:spcAft>
              <a:buFont typeface="Arial" pitchFamily="34" charset="0"/>
              <a:buChar char="–"/>
              <a:defRPr/>
            </a:pPr>
            <a:r>
              <a:rPr lang="en-US" altLang="zh-TW" dirty="0" smtClean="0">
                <a:latin typeface="標楷體" panose="03000509000000000000" pitchFamily="65" charset="-120"/>
              </a:rPr>
              <a:t> </a:t>
            </a:r>
            <a:r>
              <a:rPr altLang="en-US" dirty="0" smtClean="0">
                <a:latin typeface="標楷體" panose="03000509000000000000" pitchFamily="65" charset="-120"/>
              </a:rPr>
              <a:t>性平法第</a:t>
            </a:r>
            <a:r>
              <a:rPr lang="en-US" altLang="zh-TW" dirty="0" smtClean="0">
                <a:latin typeface="標楷體" panose="03000509000000000000" pitchFamily="65" charset="-120"/>
              </a:rPr>
              <a:t>36</a:t>
            </a:r>
            <a:r>
              <a:rPr altLang="en-US" dirty="0" smtClean="0">
                <a:latin typeface="標楷體" panose="03000509000000000000" pitchFamily="65" charset="-120"/>
              </a:rPr>
              <a:t>條鎖定罰鍰之裁處，由各教育主管機關循行政程序裁處罰緩，必要時並得提經各該教育主管機關所設性平會討論。</a:t>
            </a:r>
            <a:r>
              <a:rPr altLang="en-US" dirty="0" smtClean="0">
                <a:latin typeface="標楷體" panose="03000509000000000000" pitchFamily="65" charset="-120"/>
                <a:hlinkClick r:id="rId2" action="ppaction://hlinkfile"/>
              </a:rPr>
              <a:t>未通報裁罰基準</a:t>
            </a:r>
            <a:r>
              <a:rPr lang="en-US" altLang="zh-TW" dirty="0" smtClean="0">
                <a:latin typeface="標楷體" panose="03000509000000000000" pitchFamily="65" charset="-120"/>
                <a:hlinkClick r:id="rId2" action="ppaction://hlinkfile"/>
              </a:rPr>
              <a:t>.</a:t>
            </a:r>
            <a:r>
              <a:rPr lang="en-US" altLang="zh-TW" dirty="0" err="1" smtClean="0">
                <a:latin typeface="標楷體" panose="03000509000000000000" pitchFamily="65" charset="-120"/>
                <a:hlinkClick r:id="rId2" action="ppaction://hlinkfile"/>
              </a:rPr>
              <a:t>pdf</a:t>
            </a:r>
            <a:endParaRPr altLang="en-US" dirty="0" smtClean="0">
              <a:latin typeface="標楷體" panose="03000509000000000000" pitchFamily="65" charset="-120"/>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p:cTn id="7" dur="500" fill="hold"/>
                                        <p:tgtEl>
                                          <p:spTgt spid="122882"/>
                                        </p:tgtEl>
                                        <p:attrNameLst>
                                          <p:attrName>ppt_w</p:attrName>
                                        </p:attrNameLst>
                                      </p:cBhvr>
                                      <p:tavLst>
                                        <p:tav tm="0">
                                          <p:val>
                                            <p:fltVal val="0"/>
                                          </p:val>
                                        </p:tav>
                                        <p:tav tm="100000">
                                          <p:val>
                                            <p:strVal val="#ppt_w"/>
                                          </p:val>
                                        </p:tav>
                                      </p:tavLst>
                                    </p:anim>
                                    <p:anim calcmode="lin" valueType="num">
                                      <p:cBhvr>
                                        <p:cTn id="8" dur="500" fill="hold"/>
                                        <p:tgtEl>
                                          <p:spTgt spid="122882"/>
                                        </p:tgtEl>
                                        <p:attrNameLst>
                                          <p:attrName>ppt_h</p:attrName>
                                        </p:attrNameLst>
                                      </p:cBhvr>
                                      <p:tavLst>
                                        <p:tav tm="0">
                                          <p:val>
                                            <p:fltVal val="0"/>
                                          </p:val>
                                        </p:tav>
                                        <p:tav tm="100000">
                                          <p:val>
                                            <p:strVal val="#ppt_h"/>
                                          </p:val>
                                        </p:tav>
                                      </p:tavLst>
                                    </p:anim>
                                    <p:animEffect transition="in" filter="fade">
                                      <p:cBhvr>
                                        <p:cTn id="9" dur="500"/>
                                        <p:tgtEl>
                                          <p:spTgt spid="122882"/>
                                        </p:tgtEl>
                                      </p:cBhvr>
                                    </p:animEffect>
                                  </p:childTnLst>
                                </p:cTn>
                              </p:par>
                              <p:par>
                                <p:cTn id="10" presetID="17" presetClass="entr" presetSubtype="10" fill="hold" nodeType="with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 calcmode="lin" valueType="num">
                                      <p:cBhvr>
                                        <p:cTn id="12" dur="500" fill="hold"/>
                                        <p:tgtEl>
                                          <p:spTgt spid="12288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2883">
                                            <p:txEl>
                                              <p:pRg st="0" end="0"/>
                                            </p:txEl>
                                          </p:spTgt>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122883">
                                            <p:txEl>
                                              <p:pRg st="1" end="1"/>
                                            </p:txEl>
                                          </p:spTgt>
                                        </p:tgtEl>
                                        <p:attrNameLst>
                                          <p:attrName>style.visibility</p:attrName>
                                        </p:attrNameLst>
                                      </p:cBhvr>
                                      <p:to>
                                        <p:strVal val="visible"/>
                                      </p:to>
                                    </p:set>
                                    <p:anim calcmode="lin" valueType="num">
                                      <p:cBhvr>
                                        <p:cTn id="16" dur="500" fill="hold"/>
                                        <p:tgtEl>
                                          <p:spTgt spid="12288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22883">
                                            <p:txEl>
                                              <p:pRg st="1" end="1"/>
                                            </p:txEl>
                                          </p:spTgt>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122883">
                                            <p:txEl>
                                              <p:pRg st="2" end="2"/>
                                            </p:txEl>
                                          </p:spTgt>
                                        </p:tgtEl>
                                        <p:attrNameLst>
                                          <p:attrName>style.visibility</p:attrName>
                                        </p:attrNameLst>
                                      </p:cBhvr>
                                      <p:to>
                                        <p:strVal val="visible"/>
                                      </p:to>
                                    </p:set>
                                    <p:anim calcmode="lin" valueType="num">
                                      <p:cBhvr>
                                        <p:cTn id="20" dur="500" fill="hold"/>
                                        <p:tgtEl>
                                          <p:spTgt spid="12288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2288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標題 1"/>
          <p:cNvSpPr>
            <a:spLocks noGrp="1"/>
          </p:cNvSpPr>
          <p:nvPr>
            <p:ph type="title"/>
          </p:nvPr>
        </p:nvSpPr>
        <p:spPr>
          <a:xfrm>
            <a:off x="971550" y="0"/>
            <a:ext cx="7202488" cy="1143000"/>
          </a:xfrm>
        </p:spPr>
        <p:txBody>
          <a:bodyPr/>
          <a:lstStyle/>
          <a:p>
            <a:r>
              <a:rPr lang="zh-TW" altLang="en-US" smtClean="0">
                <a:latin typeface="標楷體" pitchFamily="65" charset="-120"/>
              </a:rPr>
              <a:t>澄清</a:t>
            </a:r>
            <a:r>
              <a:rPr lang="en-US" altLang="zh-TW" smtClean="0">
                <a:latin typeface="標楷體" pitchFamily="65" charset="-120"/>
              </a:rPr>
              <a:t>&amp;</a:t>
            </a:r>
            <a:r>
              <a:rPr lang="zh-TW" altLang="en-US" smtClean="0">
                <a:latin typeface="標楷體" pitchFamily="65" charset="-120"/>
              </a:rPr>
              <a:t>提醒</a:t>
            </a:r>
          </a:p>
        </p:txBody>
      </p:sp>
      <p:sp>
        <p:nvSpPr>
          <p:cNvPr id="3" name="內容版面配置區 2"/>
          <p:cNvSpPr>
            <a:spLocks noGrp="1"/>
          </p:cNvSpPr>
          <p:nvPr>
            <p:ph idx="1"/>
          </p:nvPr>
        </p:nvSpPr>
        <p:spPr>
          <a:xfrm>
            <a:off x="685800" y="815975"/>
            <a:ext cx="8458200" cy="5472113"/>
          </a:xfrm>
        </p:spPr>
        <p:txBody>
          <a:bodyPr/>
          <a:lstStyle/>
          <a:p>
            <a:pPr fontAlgn="auto">
              <a:spcAft>
                <a:spcPts val="0"/>
              </a:spcAft>
              <a:buFont typeface="Arial" pitchFamily="34" charset="0"/>
              <a:buChar char="•"/>
              <a:defRPr/>
            </a:pPr>
            <a:r>
              <a:rPr lang="zh-TW" altLang="en-US" sz="2800" dirty="0" smtClean="0">
                <a:latin typeface="標楷體" panose="03000509000000000000" pitchFamily="65" charset="-120"/>
              </a:rPr>
              <a:t>通報不等於啟動性平</a:t>
            </a:r>
            <a:r>
              <a:rPr lang="zh-TW" altLang="en-US" sz="2800" u="sng" dirty="0" smtClean="0">
                <a:latin typeface="標楷體" panose="03000509000000000000" pitchFamily="65" charset="-120"/>
              </a:rPr>
              <a:t>釐清事實</a:t>
            </a:r>
            <a:r>
              <a:rPr lang="zh-TW" altLang="en-US" sz="2800" dirty="0" smtClean="0">
                <a:latin typeface="標楷體" panose="03000509000000000000" pitchFamily="65" charset="-120"/>
              </a:rPr>
              <a:t>機制</a:t>
            </a:r>
            <a:endParaRPr lang="en-US" altLang="zh-TW" sz="2800" dirty="0" smtClean="0">
              <a:latin typeface="標楷體" panose="03000509000000000000" pitchFamily="65" charset="-120"/>
            </a:endParaRPr>
          </a:p>
          <a:p>
            <a:pPr fontAlgn="auto">
              <a:spcAft>
                <a:spcPts val="0"/>
              </a:spcAft>
              <a:buFont typeface="Arial" pitchFamily="34" charset="0"/>
              <a:buChar char="•"/>
              <a:defRPr/>
            </a:pPr>
            <a:r>
              <a:rPr lang="zh-TW" altLang="en-US" sz="2800" dirty="0" smtClean="0">
                <a:latin typeface="標楷體" panose="03000509000000000000" pitchFamily="65" charset="-120"/>
              </a:rPr>
              <a:t>疑似被行為人學生可以先輔導</a:t>
            </a:r>
            <a:endParaRPr lang="en-US" altLang="zh-TW" sz="2800" dirty="0" smtClean="0">
              <a:latin typeface="標楷體" panose="03000509000000000000" pitchFamily="65" charset="-120"/>
            </a:endParaRPr>
          </a:p>
          <a:p>
            <a:pPr fontAlgn="auto">
              <a:spcAft>
                <a:spcPts val="0"/>
              </a:spcAft>
              <a:buFont typeface="Arial" pitchFamily="34" charset="0"/>
              <a:buChar char="•"/>
              <a:defRPr/>
            </a:pPr>
            <a:r>
              <a:rPr lang="zh-TW" altLang="en-US" sz="2800" dirty="0" smtClean="0">
                <a:latin typeface="標楷體" panose="03000509000000000000" pitchFamily="65" charset="-120"/>
              </a:rPr>
              <a:t>罰責側重在：</a:t>
            </a:r>
            <a:endParaRPr lang="en-US" altLang="zh-TW" sz="2800" dirty="0" smtClean="0">
              <a:latin typeface="標楷體" panose="03000509000000000000" pitchFamily="65" charset="-120"/>
            </a:endParaRPr>
          </a:p>
          <a:p>
            <a:pPr marL="0" indent="0" fontAlgn="auto">
              <a:spcAft>
                <a:spcPts val="0"/>
              </a:spcAft>
              <a:buFont typeface="Arial" pitchFamily="34" charset="0"/>
              <a:buNone/>
              <a:defRPr/>
            </a:pPr>
            <a:r>
              <a:rPr lang="en-US" altLang="zh-TW" sz="2800" dirty="0" smtClean="0">
                <a:latin typeface="標楷體" panose="03000509000000000000" pitchFamily="65" charset="-120"/>
              </a:rPr>
              <a:t>(1)</a:t>
            </a:r>
            <a:r>
              <a:rPr lang="zh-TW" altLang="en-US" sz="2800" dirty="0" smtClean="0">
                <a:latin typeface="標楷體" panose="03000509000000000000" pitchFamily="65" charset="-120"/>
              </a:rPr>
              <a:t>未依時間通報、漏報社政或教育通報、無通報</a:t>
            </a:r>
            <a:endParaRPr lang="en-US" altLang="zh-TW" sz="2800" dirty="0" smtClean="0">
              <a:latin typeface="標楷體" panose="03000509000000000000" pitchFamily="65" charset="-120"/>
            </a:endParaRPr>
          </a:p>
          <a:p>
            <a:pPr marL="0" indent="0" fontAlgn="auto">
              <a:spcAft>
                <a:spcPts val="0"/>
              </a:spcAft>
              <a:buFont typeface="Arial" pitchFamily="34" charset="0"/>
              <a:buNone/>
              <a:defRPr/>
            </a:pPr>
            <a:r>
              <a:rPr lang="en-US" altLang="zh-TW" sz="2800" dirty="0" smtClean="0">
                <a:latin typeface="標楷體" panose="03000509000000000000" pitchFamily="65" charset="-120"/>
              </a:rPr>
              <a:t>(2)</a:t>
            </a:r>
            <a:r>
              <a:rPr lang="zh-TW" altLang="en-US" sz="2800" dirty="0" smtClean="0">
                <a:latin typeface="標楷體" panose="03000509000000000000" pitchFamily="65" charset="-120"/>
              </a:rPr>
              <a:t>偽造、變造、湮滅證據、隱匿他人所犯之證據</a:t>
            </a:r>
            <a:endParaRPr lang="en-US" altLang="zh-TW" sz="2800" dirty="0" smtClean="0">
              <a:latin typeface="標楷體" panose="03000509000000000000" pitchFamily="65" charset="-120"/>
            </a:endParaRPr>
          </a:p>
          <a:p>
            <a:pPr marL="276225" indent="-276225" fontAlgn="auto">
              <a:spcAft>
                <a:spcPts val="0"/>
              </a:spcAft>
              <a:buFont typeface="Arial" pitchFamily="34" charset="0"/>
              <a:buChar char="•"/>
              <a:defRPr/>
            </a:pPr>
            <a:r>
              <a:rPr lang="zh-TW" altLang="en-US" sz="2800" dirty="0">
                <a:latin typeface="標楷體" panose="03000509000000000000" pitchFamily="65" charset="-120"/>
              </a:rPr>
              <a:t>處理</a:t>
            </a:r>
            <a:r>
              <a:rPr lang="zh-TW" altLang="en-US" sz="2800" dirty="0" smtClean="0">
                <a:latin typeface="標楷體" panose="03000509000000000000" pitchFamily="65" charset="-120"/>
              </a:rPr>
              <a:t>過於草率</a:t>
            </a:r>
            <a:r>
              <a:rPr lang="en-US" altLang="zh-TW" sz="2800" dirty="0" smtClean="0">
                <a:latin typeface="標楷體" panose="03000509000000000000" pitchFamily="65" charset="-120"/>
              </a:rPr>
              <a:t>,</a:t>
            </a:r>
            <a:r>
              <a:rPr lang="zh-TW" altLang="en-US" sz="2800" dirty="0" smtClean="0">
                <a:latin typeface="標楷體" panose="03000509000000000000" pitchFamily="65" charset="-120"/>
              </a:rPr>
              <a:t>要到局裏報告。</a:t>
            </a:r>
            <a:endParaRPr lang="en-US" altLang="zh-TW" sz="2800" dirty="0" smtClean="0">
              <a:latin typeface="標楷體" panose="03000509000000000000" pitchFamily="65" charset="-120"/>
            </a:endParaRPr>
          </a:p>
          <a:p>
            <a:pPr fontAlgn="auto">
              <a:spcAft>
                <a:spcPts val="0"/>
              </a:spcAft>
              <a:buFont typeface="Arial" pitchFamily="34" charset="0"/>
              <a:buChar char="•"/>
              <a:defRPr/>
            </a:pPr>
            <a:r>
              <a:rPr lang="zh-TW" altLang="en-US" sz="2800" dirty="0" smtClean="0">
                <a:latin typeface="標楷體" panose="03000509000000000000" pitchFamily="65" charset="-120"/>
              </a:rPr>
              <a:t>啟動者：學生</a:t>
            </a:r>
            <a:r>
              <a:rPr lang="en-US" altLang="zh-TW" sz="2800" dirty="0" smtClean="0">
                <a:latin typeface="標楷體" panose="03000509000000000000" pitchFamily="65" charset="-120"/>
              </a:rPr>
              <a:t>(</a:t>
            </a:r>
            <a:r>
              <a:rPr lang="zh-TW" altLang="en-US" sz="2800" dirty="0" smtClean="0">
                <a:latin typeface="標楷體" panose="03000509000000000000" pitchFamily="65" charset="-120"/>
              </a:rPr>
              <a:t>家長或監護人</a:t>
            </a:r>
            <a:r>
              <a:rPr lang="en-US" altLang="zh-TW" sz="2800" dirty="0" smtClean="0">
                <a:latin typeface="標楷體" panose="03000509000000000000" pitchFamily="65" charset="-120"/>
              </a:rPr>
              <a:t>)</a:t>
            </a:r>
            <a:r>
              <a:rPr lang="zh-TW" altLang="en-US" sz="2800" dirty="0" smtClean="0">
                <a:latin typeface="標楷體" panose="03000509000000000000" pitchFamily="65" charset="-120"/>
              </a:rPr>
              <a:t>、校方</a:t>
            </a:r>
            <a:r>
              <a:rPr lang="en-US" altLang="zh-TW" sz="2800" dirty="0" smtClean="0">
                <a:latin typeface="標楷體" panose="03000509000000000000" pitchFamily="65" charset="-120"/>
              </a:rPr>
              <a:t>(</a:t>
            </a:r>
            <a:r>
              <a:rPr lang="zh-TW" altLang="en-US" sz="2800" dirty="0" smtClean="0">
                <a:latin typeface="標楷體" panose="03000509000000000000" pitchFamily="65" charset="-120"/>
              </a:rPr>
              <a:t>檢舉人</a:t>
            </a:r>
            <a:r>
              <a:rPr lang="en-US" altLang="zh-TW" sz="2800" dirty="0" smtClean="0">
                <a:latin typeface="標楷體" panose="03000509000000000000" pitchFamily="65" charset="-120"/>
              </a:rPr>
              <a:t>)</a:t>
            </a:r>
          </a:p>
          <a:p>
            <a:pPr fontAlgn="auto">
              <a:spcAft>
                <a:spcPts val="0"/>
              </a:spcAft>
              <a:buFont typeface="Arial" pitchFamily="34" charset="0"/>
              <a:buChar char="•"/>
              <a:defRPr/>
            </a:pPr>
            <a:r>
              <a:rPr lang="zh-TW" altLang="en-US" sz="2800" dirty="0" smtClean="0">
                <a:latin typeface="標楷體" panose="03000509000000000000" pitchFamily="65" charset="-120"/>
              </a:rPr>
              <a:t>未</a:t>
            </a:r>
            <a:r>
              <a:rPr lang="zh-TW" altLang="en-US" sz="2800" dirty="0" smtClean="0">
                <a:solidFill>
                  <a:srgbClr val="FF0000"/>
                </a:solidFill>
                <a:latin typeface="標楷體" panose="03000509000000000000" pitchFamily="65" charset="-120"/>
              </a:rPr>
              <a:t>滿</a:t>
            </a:r>
            <a:r>
              <a:rPr lang="en-US" altLang="zh-TW" sz="2800" dirty="0" smtClean="0">
                <a:latin typeface="標楷體" panose="03000509000000000000" pitchFamily="65" charset="-120"/>
              </a:rPr>
              <a:t>16</a:t>
            </a:r>
            <a:r>
              <a:rPr lang="zh-TW" altLang="en-US" sz="2800" dirty="0" smtClean="0">
                <a:latin typeface="標楷體" panose="03000509000000000000" pitchFamily="65" charset="-120"/>
              </a:rPr>
              <a:t>歲發生性關係，即使兩情相悅，釐清真相後</a:t>
            </a:r>
            <a:r>
              <a:rPr lang="zh-TW" altLang="en-US" sz="2800" dirty="0">
                <a:latin typeface="標楷體" panose="03000509000000000000" pitchFamily="65" charset="-120"/>
              </a:rPr>
              <a:t>，</a:t>
            </a:r>
            <a:r>
              <a:rPr lang="zh-TW" altLang="en-US" sz="2800" dirty="0" smtClean="0">
                <a:latin typeface="標楷體" panose="03000509000000000000" pitchFamily="65" charset="-120"/>
              </a:rPr>
              <a:t>仍是認定性侵，但只有輔導沒有懲處。</a:t>
            </a:r>
            <a:endParaRPr lang="en-US" altLang="zh-TW" sz="2800" dirty="0" smtClean="0">
              <a:latin typeface="標楷體" panose="03000509000000000000" pitchFamily="65" charset="-120"/>
            </a:endParaRPr>
          </a:p>
          <a:p>
            <a:pPr fontAlgn="auto">
              <a:spcAft>
                <a:spcPts val="0"/>
              </a:spcAft>
              <a:buFont typeface="Arial" pitchFamily="34" charset="0"/>
              <a:buChar char="•"/>
              <a:defRPr/>
            </a:pPr>
            <a:r>
              <a:rPr lang="zh-TW" altLang="en-US" sz="2800" dirty="0" smtClean="0">
                <a:latin typeface="標楷體" panose="03000509000000000000" pitchFamily="65" charset="-120"/>
              </a:rPr>
              <a:t>已滿</a:t>
            </a:r>
            <a:r>
              <a:rPr lang="en-US" altLang="zh-TW" sz="2800" dirty="0" smtClean="0">
                <a:latin typeface="標楷體" panose="03000509000000000000" pitchFamily="65" charset="-120"/>
              </a:rPr>
              <a:t>16</a:t>
            </a:r>
            <a:r>
              <a:rPr lang="zh-TW" altLang="en-US" sz="2800" dirty="0" smtClean="0">
                <a:latin typeface="標楷體" panose="03000509000000000000" pitchFamily="65" charset="-120"/>
              </a:rPr>
              <a:t>歲到未滿</a:t>
            </a:r>
            <a:r>
              <a:rPr lang="en-US" altLang="zh-TW" sz="2800" dirty="0" smtClean="0">
                <a:latin typeface="標楷體" panose="03000509000000000000" pitchFamily="65" charset="-120"/>
              </a:rPr>
              <a:t>18</a:t>
            </a:r>
            <a:r>
              <a:rPr lang="zh-TW" altLang="en-US" sz="2800" dirty="0" smtClean="0">
                <a:latin typeface="標楷體" panose="03000509000000000000" pitchFamily="65" charset="-120"/>
              </a:rPr>
              <a:t>歲，兩情相悅，不通報、不啟動機制。</a:t>
            </a:r>
            <a:endParaRPr lang="zh-TW" altLang="en-US" sz="2800" dirty="0">
              <a:latin typeface="標楷體" panose="03000509000000000000" pitchFamily="65" charset="-120"/>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標題 1"/>
          <p:cNvSpPr>
            <a:spLocks noGrp="1"/>
          </p:cNvSpPr>
          <p:nvPr>
            <p:ph type="title"/>
          </p:nvPr>
        </p:nvSpPr>
        <p:spPr/>
        <p:txBody>
          <a:bodyPr/>
          <a:lstStyle/>
          <a:p>
            <a:r>
              <a:rPr lang="zh-TW" altLang="en-US" smtClean="0"/>
              <a:t>性平法</a:t>
            </a:r>
            <a:r>
              <a:rPr lang="en-US" altLang="zh-TW" smtClean="0"/>
              <a:t>(No.23)</a:t>
            </a:r>
            <a:endParaRPr lang="zh-TW" altLang="en-US" smtClean="0"/>
          </a:p>
        </p:txBody>
      </p:sp>
      <p:sp>
        <p:nvSpPr>
          <p:cNvPr id="63490" name="內容版面配置區 2"/>
          <p:cNvSpPr>
            <a:spLocks noGrp="1"/>
          </p:cNvSpPr>
          <p:nvPr>
            <p:ph sz="quarter" idx="10"/>
          </p:nvPr>
        </p:nvSpPr>
        <p:spPr>
          <a:xfrm>
            <a:off x="323850" y="1628775"/>
            <a:ext cx="8208963" cy="4105275"/>
          </a:xfrm>
        </p:spPr>
        <p:txBody>
          <a:bodyPr/>
          <a:lstStyle/>
          <a:p>
            <a:r>
              <a:rPr lang="zh-TW" altLang="en-US" smtClean="0"/>
              <a:t>學校或主管機關於調查處理校園性侵害、性騷擾或性霸凌事件期間，得採</a:t>
            </a:r>
          </a:p>
          <a:p>
            <a:r>
              <a:rPr lang="zh-TW" altLang="en-US" smtClean="0"/>
              <a:t>取必要之處置，以保障當事人之受教權或工作權。</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標題 1"/>
          <p:cNvSpPr>
            <a:spLocks noGrp="1"/>
          </p:cNvSpPr>
          <p:nvPr>
            <p:ph type="title"/>
          </p:nvPr>
        </p:nvSpPr>
        <p:spPr>
          <a:xfrm>
            <a:off x="519113" y="0"/>
            <a:ext cx="8229600" cy="1143000"/>
          </a:xfrm>
        </p:spPr>
        <p:txBody>
          <a:bodyPr/>
          <a:lstStyle/>
          <a:p>
            <a:r>
              <a:rPr lang="zh-TW" altLang="en-US" smtClean="0"/>
              <a:t>當事人因而提出的要求</a:t>
            </a:r>
          </a:p>
        </p:txBody>
      </p:sp>
      <p:sp>
        <p:nvSpPr>
          <p:cNvPr id="64514" name="內容版面配置區 2"/>
          <p:cNvSpPr>
            <a:spLocks noGrp="1"/>
          </p:cNvSpPr>
          <p:nvPr>
            <p:ph sz="quarter" idx="10"/>
          </p:nvPr>
        </p:nvSpPr>
        <p:spPr>
          <a:xfrm>
            <a:off x="323850" y="1454150"/>
            <a:ext cx="8208963" cy="4279900"/>
          </a:xfrm>
        </p:spPr>
        <p:txBody>
          <a:bodyPr/>
          <a:lstStyle/>
          <a:p>
            <a:r>
              <a:rPr lang="zh-TW" altLang="en-US" smtClean="0"/>
              <a:t>轉換環境</a:t>
            </a:r>
            <a:endParaRPr lang="en-US" altLang="zh-TW"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標題 1"/>
          <p:cNvSpPr>
            <a:spLocks noGrp="1"/>
          </p:cNvSpPr>
          <p:nvPr>
            <p:ph type="title"/>
          </p:nvPr>
        </p:nvSpPr>
        <p:spPr>
          <a:xfrm>
            <a:off x="457200" y="25400"/>
            <a:ext cx="8229600" cy="971550"/>
          </a:xfrm>
        </p:spPr>
        <p:txBody>
          <a:bodyPr/>
          <a:lstStyle/>
          <a:p>
            <a:r>
              <a:rPr lang="zh-TW" altLang="en-US" smtClean="0"/>
              <a:t>性平法</a:t>
            </a:r>
            <a:r>
              <a:rPr lang="en-US" altLang="zh-TW" smtClean="0"/>
              <a:t>(No.27)</a:t>
            </a:r>
            <a:endParaRPr lang="zh-TW" altLang="en-US" smtClean="0"/>
          </a:p>
        </p:txBody>
      </p:sp>
      <p:sp>
        <p:nvSpPr>
          <p:cNvPr id="3" name="內容版面配置區 2"/>
          <p:cNvSpPr>
            <a:spLocks noGrp="1"/>
          </p:cNvSpPr>
          <p:nvPr>
            <p:ph sz="quarter" idx="10"/>
          </p:nvPr>
        </p:nvSpPr>
        <p:spPr>
          <a:xfrm>
            <a:off x="323850" y="1039813"/>
            <a:ext cx="8208963" cy="5235575"/>
          </a:xfrm>
        </p:spPr>
        <p:txBody>
          <a:bodyPr rtlCol="0">
            <a:normAutofit fontScale="85000" lnSpcReduction="10000"/>
          </a:bodyPr>
          <a:lstStyle/>
          <a:p>
            <a:pPr fontAlgn="auto">
              <a:spcAft>
                <a:spcPts val="0"/>
              </a:spcAft>
              <a:buFont typeface="Arial" pitchFamily="34" charset="0"/>
              <a:buChar char="•"/>
              <a:defRPr/>
            </a:pPr>
            <a:r>
              <a:rPr lang="zh-TW" altLang="en-US" dirty="0" smtClean="0"/>
              <a:t>學校</a:t>
            </a:r>
            <a:r>
              <a:rPr lang="zh-TW" altLang="en-US" dirty="0"/>
              <a:t>或主管機關應建立校園性侵害、性騷擾或性霸凌事件及加害人之</a:t>
            </a:r>
            <a:r>
              <a:rPr lang="zh-TW" altLang="en-US" dirty="0" smtClean="0"/>
              <a:t>檔案資料</a:t>
            </a:r>
            <a:r>
              <a:rPr lang="zh-TW" altLang="en-US" dirty="0"/>
              <a:t>。</a:t>
            </a:r>
          </a:p>
          <a:p>
            <a:pPr fontAlgn="auto">
              <a:spcAft>
                <a:spcPts val="0"/>
              </a:spcAft>
              <a:buFont typeface="Arial" pitchFamily="34" charset="0"/>
              <a:buChar char="•"/>
              <a:defRPr/>
            </a:pPr>
            <a:r>
              <a:rPr lang="zh-TW" altLang="en-US" dirty="0"/>
              <a:t>前項加害人轉至其他學校就讀或服務時，主管機關及原就讀或服務之</a:t>
            </a:r>
            <a:r>
              <a:rPr lang="zh-TW" altLang="en-US" dirty="0" smtClean="0"/>
              <a:t>學校應</a:t>
            </a:r>
            <a:r>
              <a:rPr lang="zh-TW" altLang="en-US" dirty="0"/>
              <a:t>於知悉後一個月內，通報加害人現就讀或服務之學校。</a:t>
            </a:r>
          </a:p>
          <a:p>
            <a:pPr fontAlgn="auto">
              <a:spcAft>
                <a:spcPts val="0"/>
              </a:spcAft>
              <a:buFont typeface="Arial" pitchFamily="34" charset="0"/>
              <a:buChar char="•"/>
              <a:defRPr/>
            </a:pPr>
            <a:r>
              <a:rPr lang="zh-TW" altLang="en-US" dirty="0"/>
              <a:t>接獲前項通報之學校，應對加害人實施必要之追蹤輔導，非有正當理由</a:t>
            </a:r>
            <a:r>
              <a:rPr lang="zh-TW" altLang="en-US" dirty="0" smtClean="0"/>
              <a:t>，並</a:t>
            </a:r>
            <a:r>
              <a:rPr lang="zh-TW" altLang="en-US" dirty="0"/>
              <a:t>不得公布加害人之姓名或其他足以識別其身分之資料。</a:t>
            </a:r>
          </a:p>
          <a:p>
            <a:pPr fontAlgn="auto">
              <a:spcAft>
                <a:spcPts val="0"/>
              </a:spcAft>
              <a:buFont typeface="Arial" pitchFamily="34" charset="0"/>
              <a:buChar char="•"/>
              <a:defRPr/>
            </a:pPr>
            <a:r>
              <a:rPr lang="zh-TW" altLang="en-US" dirty="0"/>
              <a:t>學校任用教育人員或進用其他專職、兼職人員前，應依性侵害犯罪防治</a:t>
            </a:r>
            <a:r>
              <a:rPr lang="zh-TW" altLang="en-US" dirty="0" smtClean="0"/>
              <a:t>法之</a:t>
            </a:r>
            <a:r>
              <a:rPr lang="zh-TW" altLang="en-US" dirty="0"/>
              <a:t>規定，查閱其有無性侵害之犯罪紀錄，或曾經主管機關或學校性別</a:t>
            </a:r>
            <a:r>
              <a:rPr lang="zh-TW" altLang="en-US" dirty="0" smtClean="0"/>
              <a:t>平等教育</a:t>
            </a:r>
            <a:r>
              <a:rPr lang="zh-TW" altLang="en-US" dirty="0"/>
              <a:t>委員會調查有性侵害、性騷擾或性霸凌行為屬實並經該管主管機關</a:t>
            </a:r>
            <a:r>
              <a:rPr lang="zh-TW" altLang="en-US" dirty="0" smtClean="0"/>
              <a:t>核准</a:t>
            </a:r>
            <a:r>
              <a:rPr lang="zh-TW" altLang="en-US" dirty="0"/>
              <a:t>解聘或不續聘者。</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標題 1"/>
          <p:cNvSpPr>
            <a:spLocks noGrp="1"/>
          </p:cNvSpPr>
          <p:nvPr>
            <p:ph type="title"/>
          </p:nvPr>
        </p:nvSpPr>
        <p:spPr/>
        <p:txBody>
          <a:bodyPr/>
          <a:lstStyle/>
          <a:p>
            <a:r>
              <a:rPr lang="zh-TW" altLang="en-US" smtClean="0"/>
              <a:t>性平案件行為人轉銜問題</a:t>
            </a:r>
          </a:p>
        </p:txBody>
      </p:sp>
      <p:sp>
        <p:nvSpPr>
          <p:cNvPr id="66562" name="內容版面配置區 2"/>
          <p:cNvSpPr>
            <a:spLocks noGrp="1"/>
          </p:cNvSpPr>
          <p:nvPr>
            <p:ph sz="quarter" idx="10"/>
          </p:nvPr>
        </p:nvSpPr>
        <p:spPr>
          <a:xfrm>
            <a:off x="323850" y="1628775"/>
            <a:ext cx="8208963" cy="4105275"/>
          </a:xfrm>
        </p:spPr>
        <p:txBody>
          <a:bodyPr/>
          <a:lstStyle/>
          <a:p>
            <a:endParaRPr lang="zh-TW" alt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標題 1"/>
          <p:cNvSpPr>
            <a:spLocks noGrp="1"/>
          </p:cNvSpPr>
          <p:nvPr>
            <p:ph type="title"/>
          </p:nvPr>
        </p:nvSpPr>
        <p:spPr>
          <a:xfrm>
            <a:off x="477838" y="0"/>
            <a:ext cx="8229600" cy="1081088"/>
          </a:xfrm>
        </p:spPr>
        <p:txBody>
          <a:bodyPr/>
          <a:lstStyle/>
          <a:p>
            <a:r>
              <a:rPr lang="zh-TW" altLang="en-US" smtClean="0"/>
              <a:t>性平法</a:t>
            </a:r>
            <a:r>
              <a:rPr lang="en-US" altLang="zh-TW" smtClean="0"/>
              <a:t>(No.29)</a:t>
            </a:r>
            <a:endParaRPr lang="zh-TW" altLang="en-US" smtClean="0"/>
          </a:p>
        </p:txBody>
      </p:sp>
      <p:sp>
        <p:nvSpPr>
          <p:cNvPr id="3" name="內容版面配置區 2"/>
          <p:cNvSpPr>
            <a:spLocks noGrp="1"/>
          </p:cNvSpPr>
          <p:nvPr>
            <p:ph sz="quarter" idx="10"/>
          </p:nvPr>
        </p:nvSpPr>
        <p:spPr>
          <a:xfrm>
            <a:off x="323850" y="1122363"/>
            <a:ext cx="8208963" cy="4821237"/>
          </a:xfrm>
        </p:spPr>
        <p:txBody>
          <a:bodyPr rtlCol="0">
            <a:normAutofit fontScale="85000" lnSpcReduction="10000"/>
          </a:bodyPr>
          <a:lstStyle/>
          <a:p>
            <a:pPr fontAlgn="auto">
              <a:spcAft>
                <a:spcPts val="0"/>
              </a:spcAft>
              <a:buFont typeface="Arial" pitchFamily="34" charset="0"/>
              <a:buChar char="•"/>
              <a:defRPr/>
            </a:pPr>
            <a:r>
              <a:rPr lang="zh-TW" altLang="en-US" dirty="0" smtClean="0"/>
              <a:t>學校</a:t>
            </a:r>
            <a:r>
              <a:rPr lang="zh-TW" altLang="en-US" dirty="0"/>
              <a:t>或主管機關於接獲調查申請或檢舉時，應於二十日內以書面通知</a:t>
            </a:r>
            <a:r>
              <a:rPr lang="zh-TW" altLang="en-US" dirty="0" smtClean="0"/>
              <a:t>申請人</a:t>
            </a:r>
            <a:r>
              <a:rPr lang="zh-TW" altLang="en-US" dirty="0"/>
              <a:t>或檢舉人是否受理。</a:t>
            </a:r>
          </a:p>
          <a:p>
            <a:pPr fontAlgn="auto">
              <a:spcAft>
                <a:spcPts val="0"/>
              </a:spcAft>
              <a:buFont typeface="Arial" pitchFamily="34" charset="0"/>
              <a:buChar char="•"/>
              <a:defRPr/>
            </a:pPr>
            <a:r>
              <a:rPr lang="zh-TW" altLang="en-US" dirty="0"/>
              <a:t>學校或主管機關於接獲調查申請或檢舉時，有下列情形之一者，應不予</a:t>
            </a:r>
            <a:r>
              <a:rPr lang="zh-TW" altLang="en-US" dirty="0" smtClean="0"/>
              <a:t>受理</a:t>
            </a:r>
            <a:r>
              <a:rPr lang="zh-TW" altLang="en-US" dirty="0"/>
              <a:t>：</a:t>
            </a:r>
          </a:p>
          <a:p>
            <a:pPr fontAlgn="auto">
              <a:spcAft>
                <a:spcPts val="0"/>
              </a:spcAft>
              <a:buFont typeface="Arial" pitchFamily="34" charset="0"/>
              <a:buChar char="•"/>
              <a:defRPr/>
            </a:pPr>
            <a:r>
              <a:rPr lang="zh-TW" altLang="en-US" dirty="0"/>
              <a:t>一、非屬本法所規定之事項者。</a:t>
            </a:r>
          </a:p>
          <a:p>
            <a:pPr fontAlgn="auto">
              <a:spcAft>
                <a:spcPts val="0"/>
              </a:spcAft>
              <a:buFont typeface="Arial" pitchFamily="34" charset="0"/>
              <a:buChar char="•"/>
              <a:defRPr/>
            </a:pPr>
            <a:r>
              <a:rPr lang="zh-TW" altLang="en-US" dirty="0"/>
              <a:t>二、申請人或檢舉人未具真實姓名。</a:t>
            </a:r>
          </a:p>
          <a:p>
            <a:pPr fontAlgn="auto">
              <a:spcAft>
                <a:spcPts val="0"/>
              </a:spcAft>
              <a:buFont typeface="Arial" pitchFamily="34" charset="0"/>
              <a:buChar char="•"/>
              <a:defRPr/>
            </a:pPr>
            <a:r>
              <a:rPr lang="zh-TW" altLang="en-US" dirty="0"/>
              <a:t>三、同一事件已處理完畢者。</a:t>
            </a:r>
          </a:p>
          <a:p>
            <a:pPr fontAlgn="auto">
              <a:spcAft>
                <a:spcPts val="0"/>
              </a:spcAft>
              <a:buFont typeface="Arial" pitchFamily="34" charset="0"/>
              <a:buChar char="•"/>
              <a:defRPr/>
            </a:pPr>
            <a:r>
              <a:rPr lang="zh-TW" altLang="en-US" dirty="0"/>
              <a:t>前項不受理之書面通知，應敘明理由。</a:t>
            </a:r>
          </a:p>
          <a:p>
            <a:pPr fontAlgn="auto">
              <a:spcAft>
                <a:spcPts val="0"/>
              </a:spcAft>
              <a:buFont typeface="Arial" pitchFamily="34" charset="0"/>
              <a:buChar char="•"/>
              <a:defRPr/>
            </a:pPr>
            <a:r>
              <a:rPr lang="zh-TW" altLang="en-US" dirty="0"/>
              <a:t>申請人或檢舉人於第一項之期限內未收到通知或接獲不受理通知之次日</a:t>
            </a:r>
            <a:r>
              <a:rPr lang="zh-TW" altLang="en-US" dirty="0" smtClean="0"/>
              <a:t>起二</a:t>
            </a:r>
            <a:r>
              <a:rPr lang="zh-TW" altLang="en-US" dirty="0"/>
              <a:t>十日內，得以書面具明理由，向學校或主管機關申復</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標題 1"/>
          <p:cNvSpPr>
            <a:spLocks noGrp="1"/>
          </p:cNvSpPr>
          <p:nvPr>
            <p:ph type="title"/>
          </p:nvPr>
        </p:nvSpPr>
        <p:spPr/>
        <p:txBody>
          <a:bodyPr/>
          <a:lstStyle/>
          <a:p>
            <a:r>
              <a:rPr lang="zh-TW" altLang="en-US" smtClean="0"/>
              <a:t>影片</a:t>
            </a:r>
          </a:p>
        </p:txBody>
      </p:sp>
      <p:sp>
        <p:nvSpPr>
          <p:cNvPr id="18434" name="內容版面配置區 2"/>
          <p:cNvSpPr>
            <a:spLocks noGrp="1"/>
          </p:cNvSpPr>
          <p:nvPr>
            <p:ph idx="1"/>
          </p:nvPr>
        </p:nvSpPr>
        <p:spPr/>
        <p:txBody>
          <a:bodyPr/>
          <a:lstStyle/>
          <a:p>
            <a:endParaRPr lang="zh-TW" altLang="en-US" smtClean="0"/>
          </a:p>
        </p:txBody>
      </p:sp>
      <p:pic>
        <p:nvPicPr>
          <p:cNvPr id="18435" name="Picture 2"/>
          <p:cNvPicPr>
            <a:picLocks noChangeAspect="1" noChangeArrowheads="1"/>
          </p:cNvPicPr>
          <p:nvPr/>
        </p:nvPicPr>
        <p:blipFill>
          <a:blip r:embed="rId2"/>
          <a:srcRect/>
          <a:stretch>
            <a:fillRect/>
          </a:stretch>
        </p:blipFill>
        <p:spPr bwMode="auto">
          <a:xfrm>
            <a:off x="457200" y="1598613"/>
            <a:ext cx="7380288" cy="42830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標題 1"/>
          <p:cNvSpPr>
            <a:spLocks noGrp="1"/>
          </p:cNvSpPr>
          <p:nvPr>
            <p:ph type="title"/>
          </p:nvPr>
        </p:nvSpPr>
        <p:spPr>
          <a:xfrm>
            <a:off x="457200" y="0"/>
            <a:ext cx="8229600" cy="1039813"/>
          </a:xfrm>
        </p:spPr>
        <p:txBody>
          <a:bodyPr/>
          <a:lstStyle/>
          <a:p>
            <a:r>
              <a:rPr lang="zh-TW" altLang="en-US" smtClean="0"/>
              <a:t>改編案例</a:t>
            </a:r>
            <a:r>
              <a:rPr lang="en-US" altLang="zh-TW" smtClean="0"/>
              <a:t>-5</a:t>
            </a:r>
            <a:endParaRPr lang="zh-TW" altLang="en-US" smtClean="0"/>
          </a:p>
        </p:txBody>
      </p:sp>
      <p:sp>
        <p:nvSpPr>
          <p:cNvPr id="68610" name="內容版面配置區 2"/>
          <p:cNvSpPr>
            <a:spLocks noGrp="1"/>
          </p:cNvSpPr>
          <p:nvPr>
            <p:ph sz="quarter" idx="10"/>
          </p:nvPr>
        </p:nvSpPr>
        <p:spPr>
          <a:xfrm>
            <a:off x="323850" y="1039813"/>
            <a:ext cx="8208963" cy="4694237"/>
          </a:xfrm>
        </p:spPr>
        <p:txBody>
          <a:bodyPr/>
          <a:lstStyle/>
          <a:p>
            <a:r>
              <a:rPr lang="zh-TW" altLang="en-US" smtClean="0"/>
              <a:t>某國三學生</a:t>
            </a:r>
            <a:r>
              <a:rPr lang="en-US" altLang="zh-TW" smtClean="0"/>
              <a:t>A</a:t>
            </a:r>
            <a:r>
              <a:rPr lang="zh-TW" altLang="en-US" smtClean="0"/>
              <a:t>男和班上同學</a:t>
            </a:r>
            <a:r>
              <a:rPr lang="en-US" altLang="zh-TW" smtClean="0"/>
              <a:t>B</a:t>
            </a:r>
            <a:r>
              <a:rPr lang="zh-TW" altLang="en-US" smtClean="0"/>
              <a:t>男</a:t>
            </a:r>
            <a:r>
              <a:rPr lang="en-US" altLang="zh-TW" smtClean="0"/>
              <a:t>,</a:t>
            </a:r>
            <a:r>
              <a:rPr lang="zh-TW" altLang="en-US" smtClean="0"/>
              <a:t>對七年級特教班某同學</a:t>
            </a:r>
            <a:r>
              <a:rPr lang="en-US" altLang="zh-TW" smtClean="0"/>
              <a:t>C</a:t>
            </a:r>
            <a:r>
              <a:rPr lang="zh-TW" altLang="en-US" smtClean="0"/>
              <a:t>男</a:t>
            </a:r>
            <a:r>
              <a:rPr lang="en-US" altLang="zh-TW" smtClean="0"/>
              <a:t>,</a:t>
            </a:r>
            <a:r>
              <a:rPr lang="zh-TW" altLang="en-US" smtClean="0"/>
              <a:t>要求其輪流為他們口交</a:t>
            </a:r>
            <a:r>
              <a:rPr lang="en-US" altLang="zh-TW" smtClean="0"/>
              <a:t>,</a:t>
            </a:r>
            <a:r>
              <a:rPr lang="zh-TW" altLang="en-US" smtClean="0"/>
              <a:t>威脅若不從將告訴其他同學</a:t>
            </a:r>
            <a:r>
              <a:rPr lang="en-US" altLang="zh-TW" smtClean="0"/>
              <a:t>,</a:t>
            </a:r>
            <a:r>
              <a:rPr lang="zh-TW" altLang="en-US" smtClean="0"/>
              <a:t>並拍成影片</a:t>
            </a:r>
            <a:r>
              <a:rPr lang="en-US" altLang="zh-TW" smtClean="0"/>
              <a:t>,</a:t>
            </a:r>
            <a:r>
              <a:rPr lang="zh-TW" altLang="en-US" smtClean="0"/>
              <a:t>供班上同學瀏覽</a:t>
            </a:r>
            <a:r>
              <a:rPr lang="en-US" altLang="zh-TW" smtClean="0"/>
              <a:t>,</a:t>
            </a:r>
            <a:r>
              <a:rPr lang="zh-TW" altLang="en-US" smtClean="0"/>
              <a:t>在課堂被老師發現</a:t>
            </a:r>
            <a:r>
              <a:rPr lang="en-US" altLang="zh-TW" smtClean="0"/>
              <a:t>,</a:t>
            </a:r>
            <a:r>
              <a:rPr lang="zh-TW" altLang="en-US" smtClean="0"/>
              <a:t>看到影片中受害者是校內學生</a:t>
            </a:r>
            <a:r>
              <a:rPr lang="en-US" altLang="zh-TW" smtClean="0"/>
              <a:t>,</a:t>
            </a:r>
            <a:r>
              <a:rPr lang="zh-TW" altLang="en-US" smtClean="0"/>
              <a:t>故向訓導處反應</a:t>
            </a:r>
            <a:r>
              <a:rPr lang="en-US" altLang="zh-TW" smtClean="0"/>
              <a:t>,</a:t>
            </a:r>
            <a:r>
              <a:rPr lang="zh-TW" altLang="en-US" smtClean="0"/>
              <a:t>訓導處隨即通報</a:t>
            </a:r>
            <a:r>
              <a:rPr lang="en-US" altLang="zh-TW" smtClean="0"/>
              <a:t>,</a:t>
            </a:r>
            <a:r>
              <a:rPr lang="zh-TW" altLang="en-US" smtClean="0"/>
              <a:t>但因證據確鑿</a:t>
            </a:r>
            <a:r>
              <a:rPr lang="en-US" altLang="zh-TW" smtClean="0"/>
              <a:t>,</a:t>
            </a:r>
            <a:r>
              <a:rPr lang="zh-TW" altLang="en-US" smtClean="0"/>
              <a:t>故性平會決議不組調查小組</a:t>
            </a:r>
            <a:r>
              <a:rPr lang="en-US" altLang="zh-TW" smtClean="0"/>
              <a:t>,</a:t>
            </a:r>
            <a:r>
              <a:rPr lang="zh-TW" altLang="en-US" smtClean="0"/>
              <a:t>二造雙方分別予以輔導和性平教育。</a:t>
            </a:r>
            <a:endParaRPr lang="en-US" altLang="zh-TW" smtClean="0"/>
          </a:p>
          <a:p>
            <a:endParaRPr lang="zh-TW" altLang="en-US" smtClean="0"/>
          </a:p>
        </p:txBody>
      </p:sp>
      <p:sp>
        <p:nvSpPr>
          <p:cNvPr id="5" name="圓角化對角線角落矩形 4"/>
          <p:cNvSpPr/>
          <p:nvPr/>
        </p:nvSpPr>
        <p:spPr>
          <a:xfrm>
            <a:off x="706438" y="5029200"/>
            <a:ext cx="6483350" cy="811213"/>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latin typeface="標楷體" panose="03000509000000000000" pitchFamily="65" charset="-120"/>
                <a:ea typeface="標楷體" panose="03000509000000000000" pitchFamily="65" charset="-120"/>
              </a:rPr>
              <a:t>你認為學校的處理如何</a:t>
            </a:r>
            <a:r>
              <a:rPr kumimoji="0" lang="en-US" altLang="zh-TW" sz="3600" dirty="0">
                <a:latin typeface="標楷體" panose="03000509000000000000" pitchFamily="65" charset="-120"/>
                <a:ea typeface="標楷體" panose="03000509000000000000" pitchFamily="65" charset="-120"/>
              </a:rPr>
              <a:t>?</a:t>
            </a:r>
            <a:endParaRPr kumimoji="0" lang="zh-TW" altLang="en-US" sz="36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標題 1"/>
          <p:cNvSpPr>
            <a:spLocks noGrp="1"/>
          </p:cNvSpPr>
          <p:nvPr>
            <p:ph type="title"/>
          </p:nvPr>
        </p:nvSpPr>
        <p:spPr>
          <a:xfrm>
            <a:off x="395288" y="0"/>
            <a:ext cx="8229600" cy="893763"/>
          </a:xfrm>
        </p:spPr>
        <p:txBody>
          <a:bodyPr/>
          <a:lstStyle/>
          <a:p>
            <a:r>
              <a:rPr lang="zh-TW" altLang="en-US" smtClean="0"/>
              <a:t>改編案例</a:t>
            </a:r>
            <a:r>
              <a:rPr lang="en-US" altLang="zh-TW" smtClean="0"/>
              <a:t>-6</a:t>
            </a:r>
            <a:endParaRPr lang="zh-TW" altLang="en-US" smtClean="0"/>
          </a:p>
        </p:txBody>
      </p:sp>
      <p:sp>
        <p:nvSpPr>
          <p:cNvPr id="3" name="內容版面配置區 2"/>
          <p:cNvSpPr>
            <a:spLocks noGrp="1"/>
          </p:cNvSpPr>
          <p:nvPr>
            <p:ph sz="quarter" idx="10"/>
          </p:nvPr>
        </p:nvSpPr>
        <p:spPr>
          <a:xfrm>
            <a:off x="323850" y="1039813"/>
            <a:ext cx="8208963" cy="4821237"/>
          </a:xfrm>
        </p:spPr>
        <p:txBody>
          <a:bodyPr rtlCol="0">
            <a:normAutofit lnSpcReduction="10000"/>
          </a:bodyPr>
          <a:lstStyle/>
          <a:p>
            <a:pPr fontAlgn="auto">
              <a:spcAft>
                <a:spcPts val="0"/>
              </a:spcAft>
              <a:buFont typeface="Arial" pitchFamily="34" charset="0"/>
              <a:buChar char="•"/>
              <a:defRPr/>
            </a:pPr>
            <a:r>
              <a:rPr lang="zh-TW" altLang="en-US" dirty="0" smtClean="0"/>
              <a:t>某國二同學</a:t>
            </a:r>
            <a:r>
              <a:rPr lang="en-US" altLang="zh-TW" dirty="0" smtClean="0"/>
              <a:t>A</a:t>
            </a:r>
            <a:r>
              <a:rPr lang="zh-TW" altLang="en-US" dirty="0" smtClean="0"/>
              <a:t>男在班上偷偷給同學看網路上的</a:t>
            </a:r>
            <a:r>
              <a:rPr lang="en-US" altLang="zh-TW" dirty="0" smtClean="0"/>
              <a:t>A</a:t>
            </a:r>
            <a:r>
              <a:rPr lang="zh-TW" altLang="en-US" dirty="0" smtClean="0"/>
              <a:t>片</a:t>
            </a:r>
            <a:r>
              <a:rPr lang="en-US" altLang="zh-TW" dirty="0" smtClean="0"/>
              <a:t>,</a:t>
            </a:r>
            <a:r>
              <a:rPr lang="zh-TW" altLang="en-US" dirty="0" smtClean="0"/>
              <a:t>引來部分好奇同學圍觀</a:t>
            </a:r>
            <a:r>
              <a:rPr lang="en-US" altLang="zh-TW" dirty="0" smtClean="0"/>
              <a:t>,B</a:t>
            </a:r>
            <a:r>
              <a:rPr lang="zh-TW" altLang="en-US" dirty="0" smtClean="0"/>
              <a:t>女亦在其中</a:t>
            </a:r>
            <a:r>
              <a:rPr lang="en-US" altLang="zh-TW" dirty="0" smtClean="0"/>
              <a:t>,</a:t>
            </a:r>
            <a:r>
              <a:rPr lang="zh-TW" altLang="en-US" dirty="0" smtClean="0"/>
              <a:t>後來</a:t>
            </a:r>
            <a:r>
              <a:rPr lang="en-US" altLang="zh-TW" dirty="0" smtClean="0"/>
              <a:t>A</a:t>
            </a:r>
            <a:r>
              <a:rPr lang="zh-TW" altLang="en-US" dirty="0" smtClean="0"/>
              <a:t>男傳紙條給</a:t>
            </a:r>
            <a:r>
              <a:rPr lang="en-US" altLang="zh-TW" dirty="0" smtClean="0"/>
              <a:t>B</a:t>
            </a:r>
            <a:r>
              <a:rPr lang="zh-TW" altLang="en-US" dirty="0" smtClean="0"/>
              <a:t>女</a:t>
            </a:r>
            <a:r>
              <a:rPr lang="en-US" altLang="zh-TW" dirty="0" smtClean="0"/>
              <a:t>,</a:t>
            </a:r>
            <a:r>
              <a:rPr lang="zh-TW" altLang="en-US" dirty="0" smtClean="0"/>
              <a:t>問</a:t>
            </a:r>
            <a:r>
              <a:rPr lang="en-US" altLang="zh-TW" dirty="0" smtClean="0"/>
              <a:t>B</a:t>
            </a:r>
            <a:r>
              <a:rPr lang="zh-TW" altLang="en-US" dirty="0" smtClean="0"/>
              <a:t>女不要放學後跟他做</a:t>
            </a:r>
            <a:r>
              <a:rPr lang="en-US" altLang="zh-TW" dirty="0" smtClean="0"/>
              <a:t>A</a:t>
            </a:r>
            <a:r>
              <a:rPr lang="zh-TW" altLang="en-US" dirty="0" smtClean="0"/>
              <a:t>片上的事</a:t>
            </a:r>
            <a:r>
              <a:rPr lang="en-US" altLang="zh-TW" dirty="0" smtClean="0"/>
              <a:t>,B</a:t>
            </a:r>
            <a:r>
              <a:rPr lang="zh-TW" altLang="en-US" dirty="0" smtClean="0"/>
              <a:t>女覺得噁心不舒服</a:t>
            </a:r>
            <a:r>
              <a:rPr lang="en-US" altLang="zh-TW" dirty="0" smtClean="0"/>
              <a:t>,</a:t>
            </a:r>
            <a:r>
              <a:rPr lang="zh-TW" altLang="en-US" dirty="0" smtClean="0"/>
              <a:t>沒有理會</a:t>
            </a:r>
            <a:r>
              <a:rPr lang="en-US" altLang="zh-TW" dirty="0" smtClean="0"/>
              <a:t>A</a:t>
            </a:r>
            <a:r>
              <a:rPr lang="zh-TW" altLang="en-US" dirty="0" smtClean="0"/>
              <a:t>男</a:t>
            </a:r>
            <a:r>
              <a:rPr lang="en-US" altLang="zh-TW" dirty="0" smtClean="0"/>
              <a:t>.</a:t>
            </a:r>
          </a:p>
          <a:p>
            <a:pPr fontAlgn="auto">
              <a:spcAft>
                <a:spcPts val="0"/>
              </a:spcAft>
              <a:buFont typeface="Arial" pitchFamily="34" charset="0"/>
              <a:buChar char="•"/>
              <a:defRPr/>
            </a:pPr>
            <a:r>
              <a:rPr lang="zh-TW" altLang="en-US" dirty="0" smtClean="0"/>
              <a:t>隔天</a:t>
            </a:r>
            <a:r>
              <a:rPr lang="en-US" altLang="zh-TW" dirty="0" smtClean="0"/>
              <a:t>A</a:t>
            </a:r>
            <a:r>
              <a:rPr lang="zh-TW" altLang="en-US" dirty="0" smtClean="0"/>
              <a:t>男放學時</a:t>
            </a:r>
            <a:r>
              <a:rPr lang="en-US" altLang="zh-TW" dirty="0" smtClean="0"/>
              <a:t>,</a:t>
            </a:r>
            <a:r>
              <a:rPr lang="zh-TW" altLang="en-US" dirty="0" smtClean="0"/>
              <a:t>繼續追問</a:t>
            </a:r>
            <a:r>
              <a:rPr lang="en-US" altLang="zh-TW" dirty="0" smtClean="0"/>
              <a:t>B</a:t>
            </a:r>
            <a:r>
              <a:rPr lang="zh-TW" altLang="en-US" dirty="0" smtClean="0"/>
              <a:t>女</a:t>
            </a:r>
            <a:r>
              <a:rPr lang="en-US" altLang="zh-TW" dirty="0" smtClean="0"/>
              <a:t>,</a:t>
            </a:r>
            <a:r>
              <a:rPr lang="zh-TW" altLang="en-US" dirty="0" smtClean="0"/>
              <a:t>並且攔住</a:t>
            </a:r>
            <a:r>
              <a:rPr lang="en-US" altLang="zh-TW" dirty="0" smtClean="0"/>
              <a:t>B</a:t>
            </a:r>
            <a:r>
              <a:rPr lang="zh-TW" altLang="en-US" dirty="0" smtClean="0"/>
              <a:t>女去路</a:t>
            </a:r>
            <a:r>
              <a:rPr lang="en-US" altLang="zh-TW" dirty="0" smtClean="0"/>
              <a:t>,</a:t>
            </a:r>
            <a:r>
              <a:rPr lang="zh-TW" altLang="en-US" dirty="0" smtClean="0"/>
              <a:t> 要求</a:t>
            </a:r>
            <a:r>
              <a:rPr lang="en-US" altLang="zh-TW" dirty="0" smtClean="0"/>
              <a:t>B</a:t>
            </a:r>
            <a:r>
              <a:rPr lang="zh-TW" altLang="en-US" dirty="0" smtClean="0"/>
              <a:t>女幫他打手槍</a:t>
            </a:r>
            <a:r>
              <a:rPr lang="en-US" altLang="zh-TW" dirty="0" smtClean="0"/>
              <a:t>,</a:t>
            </a:r>
            <a:r>
              <a:rPr lang="zh-TW" altLang="en-US" dirty="0"/>
              <a:t>不讓她離開</a:t>
            </a:r>
            <a:r>
              <a:rPr lang="en-US" altLang="zh-TW" dirty="0" smtClean="0"/>
              <a:t>,B</a:t>
            </a:r>
            <a:r>
              <a:rPr lang="zh-TW" altLang="en-US" dirty="0" smtClean="0"/>
              <a:t>女急哭了</a:t>
            </a:r>
            <a:r>
              <a:rPr lang="en-US" altLang="zh-TW" dirty="0" smtClean="0"/>
              <a:t>,</a:t>
            </a:r>
            <a:r>
              <a:rPr lang="zh-TW" altLang="en-US" dirty="0" smtClean="0"/>
              <a:t>才讓她走開</a:t>
            </a:r>
            <a:r>
              <a:rPr lang="en-US" altLang="zh-TW" dirty="0" smtClean="0"/>
              <a:t>.</a:t>
            </a:r>
          </a:p>
          <a:p>
            <a:pPr fontAlgn="auto">
              <a:spcAft>
                <a:spcPts val="0"/>
              </a:spcAft>
              <a:buFont typeface="Arial" pitchFamily="34" charset="0"/>
              <a:buChar char="•"/>
              <a:defRPr/>
            </a:pPr>
            <a:r>
              <a:rPr lang="zh-TW" altLang="en-US" dirty="0" smtClean="0"/>
              <a:t>學校得知後</a:t>
            </a:r>
            <a:r>
              <a:rPr lang="en-US" altLang="zh-TW" dirty="0" smtClean="0"/>
              <a:t>,</a:t>
            </a:r>
            <a:r>
              <a:rPr lang="zh-TW" altLang="en-US" dirty="0" smtClean="0"/>
              <a:t>完成相關程序</a:t>
            </a:r>
            <a:r>
              <a:rPr lang="en-US" altLang="zh-TW" dirty="0" smtClean="0"/>
              <a:t>,</a:t>
            </a:r>
            <a:r>
              <a:rPr lang="zh-TW" altLang="en-US" dirty="0" smtClean="0"/>
              <a:t>因</a:t>
            </a:r>
            <a:r>
              <a:rPr lang="en-US" altLang="zh-TW" dirty="0" smtClean="0"/>
              <a:t>A</a:t>
            </a:r>
            <a:r>
              <a:rPr lang="zh-TW" altLang="en-US" dirty="0" smtClean="0"/>
              <a:t>男坦誠</a:t>
            </a:r>
            <a:r>
              <a:rPr lang="en-US" altLang="zh-TW" dirty="0" smtClean="0"/>
              <a:t>,</a:t>
            </a:r>
            <a:r>
              <a:rPr lang="zh-TW" altLang="en-US" dirty="0" smtClean="0"/>
              <a:t>所以性平會決定不調查。</a:t>
            </a:r>
            <a:endParaRPr lang="en-US" altLang="zh-TW" dirty="0" smtClean="0"/>
          </a:p>
          <a:p>
            <a:pPr fontAlgn="auto">
              <a:spcAft>
                <a:spcPts val="0"/>
              </a:spcAft>
              <a:buFont typeface="Arial" pitchFamily="34" charset="0"/>
              <a:buChar char="•"/>
              <a:defRPr/>
            </a:pPr>
            <a:endParaRPr lang="zh-TW" altLang="en-US" dirty="0"/>
          </a:p>
        </p:txBody>
      </p:sp>
      <p:pic>
        <p:nvPicPr>
          <p:cNvPr id="69635" name="Picture 2"/>
          <p:cNvPicPr>
            <a:picLocks noChangeAspect="1" noChangeArrowheads="1"/>
          </p:cNvPicPr>
          <p:nvPr/>
        </p:nvPicPr>
        <p:blipFill>
          <a:blip r:embed="rId2"/>
          <a:srcRect/>
          <a:stretch>
            <a:fillRect/>
          </a:stretch>
        </p:blipFill>
        <p:spPr bwMode="auto">
          <a:xfrm>
            <a:off x="630238" y="5888038"/>
            <a:ext cx="6510337" cy="969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標題 1"/>
          <p:cNvSpPr>
            <a:spLocks noGrp="1"/>
          </p:cNvSpPr>
          <p:nvPr>
            <p:ph type="title"/>
          </p:nvPr>
        </p:nvSpPr>
        <p:spPr>
          <a:xfrm>
            <a:off x="457200" y="0"/>
            <a:ext cx="8229600" cy="1060450"/>
          </a:xfrm>
        </p:spPr>
        <p:txBody>
          <a:bodyPr/>
          <a:lstStyle/>
          <a:p>
            <a:r>
              <a:rPr lang="zh-TW" altLang="en-US" smtClean="0"/>
              <a:t>組調查小組的考量</a:t>
            </a:r>
          </a:p>
        </p:txBody>
      </p:sp>
      <p:sp>
        <p:nvSpPr>
          <p:cNvPr id="3" name="內容版面配置區 2"/>
          <p:cNvSpPr>
            <a:spLocks noGrp="1"/>
          </p:cNvSpPr>
          <p:nvPr>
            <p:ph sz="quarter" idx="10"/>
          </p:nvPr>
        </p:nvSpPr>
        <p:spPr>
          <a:xfrm>
            <a:off x="323850" y="1163638"/>
            <a:ext cx="8208963" cy="4570412"/>
          </a:xfrm>
        </p:spPr>
        <p:txBody>
          <a:bodyPr rtlCol="0">
            <a:normAutofit lnSpcReduction="10000"/>
          </a:bodyPr>
          <a:lstStyle/>
          <a:p>
            <a:pPr fontAlgn="auto">
              <a:spcAft>
                <a:spcPts val="0"/>
              </a:spcAft>
              <a:buFont typeface="Arial" pitchFamily="34" charset="0"/>
              <a:buChar char="•"/>
              <a:defRPr/>
            </a:pPr>
            <a:r>
              <a:rPr lang="zh-TW" altLang="en-US" dirty="0" smtClean="0"/>
              <a:t>文書定義</a:t>
            </a:r>
            <a:r>
              <a:rPr lang="en-US" altLang="zh-TW" dirty="0" smtClean="0"/>
              <a:t>:</a:t>
            </a:r>
            <a:r>
              <a:rPr lang="zh-TW" altLang="en-US" dirty="0" smtClean="0"/>
              <a:t>申請人書面資料，檢舉資料</a:t>
            </a:r>
            <a:r>
              <a:rPr lang="en-US" altLang="zh-TW" dirty="0" smtClean="0"/>
              <a:t>,</a:t>
            </a:r>
            <a:r>
              <a:rPr lang="zh-TW" altLang="en-US" dirty="0" smtClean="0"/>
              <a:t>且檢舉人具真實姓名</a:t>
            </a:r>
            <a:endParaRPr lang="en-US" altLang="zh-TW" dirty="0" smtClean="0"/>
          </a:p>
          <a:p>
            <a:pPr fontAlgn="auto">
              <a:spcAft>
                <a:spcPts val="0"/>
              </a:spcAft>
              <a:buFont typeface="Arial" pitchFamily="34" charset="0"/>
              <a:buChar char="•"/>
              <a:defRPr/>
            </a:pPr>
            <a:r>
              <a:rPr lang="zh-TW" altLang="en-US" dirty="0" smtClean="0"/>
              <a:t>對象定義</a:t>
            </a:r>
            <a:r>
              <a:rPr lang="en-US" altLang="zh-TW" dirty="0" smtClean="0"/>
              <a:t>:</a:t>
            </a:r>
            <a:r>
              <a:rPr lang="zh-TW" altLang="en-US" dirty="0" smtClean="0"/>
              <a:t>一方為教職員工生</a:t>
            </a:r>
            <a:r>
              <a:rPr lang="en-US" altLang="zh-TW" dirty="0" smtClean="0"/>
              <a:t>,</a:t>
            </a:r>
            <a:r>
              <a:rPr lang="zh-TW" altLang="en-US" dirty="0" smtClean="0"/>
              <a:t>另一方為學生</a:t>
            </a:r>
            <a:endParaRPr lang="en-US" altLang="zh-TW" dirty="0" smtClean="0"/>
          </a:p>
          <a:p>
            <a:pPr fontAlgn="auto">
              <a:spcAft>
                <a:spcPts val="0"/>
              </a:spcAft>
              <a:buFont typeface="Arial" pitchFamily="34" charset="0"/>
              <a:buChar char="•"/>
              <a:defRPr/>
            </a:pPr>
            <a:r>
              <a:rPr lang="zh-TW" altLang="en-US" dirty="0" smtClean="0"/>
              <a:t>內容定義</a:t>
            </a:r>
            <a:r>
              <a:rPr lang="en-US" altLang="zh-TW" dirty="0" smtClean="0"/>
              <a:t>:</a:t>
            </a:r>
            <a:r>
              <a:rPr lang="zh-TW" altLang="en-US" dirty="0" smtClean="0"/>
              <a:t>涉及性騷擾、性侵害、性霸凌</a:t>
            </a:r>
            <a:endParaRPr lang="en-US" altLang="zh-TW" dirty="0" smtClean="0"/>
          </a:p>
          <a:p>
            <a:pPr fontAlgn="auto">
              <a:spcAft>
                <a:spcPts val="0"/>
              </a:spcAft>
              <a:buFont typeface="Arial" pitchFamily="34" charset="0"/>
              <a:buChar char="•"/>
              <a:defRPr/>
            </a:pPr>
            <a:r>
              <a:rPr lang="zh-TW" altLang="en-US" dirty="0" smtClean="0"/>
              <a:t>情節嚴重</a:t>
            </a:r>
            <a:r>
              <a:rPr lang="en-US" altLang="zh-TW" dirty="0" smtClean="0"/>
              <a:t>,</a:t>
            </a:r>
            <a:r>
              <a:rPr lang="zh-TW" altLang="en-US" dirty="0" smtClean="0"/>
              <a:t>如 人數眾多</a:t>
            </a:r>
            <a:r>
              <a:rPr lang="en-US" altLang="zh-TW" dirty="0" smtClean="0"/>
              <a:t>(</a:t>
            </a:r>
            <a:r>
              <a:rPr lang="zh-TW" altLang="en-US" dirty="0" smtClean="0"/>
              <a:t>二個人對一個人</a:t>
            </a:r>
            <a:r>
              <a:rPr lang="en-US" altLang="zh-TW" dirty="0" smtClean="0"/>
              <a:t>)</a:t>
            </a:r>
            <a:r>
              <a:rPr lang="zh-TW" altLang="en-US" dirty="0" smtClean="0"/>
              <a:t>、上報、行為惡劣</a:t>
            </a:r>
            <a:endParaRPr lang="en-US" altLang="zh-TW" dirty="0" smtClean="0"/>
          </a:p>
          <a:p>
            <a:pPr fontAlgn="auto">
              <a:spcAft>
                <a:spcPts val="0"/>
              </a:spcAft>
              <a:buFont typeface="Arial" pitchFamily="34" charset="0"/>
              <a:buChar char="•"/>
              <a:defRPr/>
            </a:pPr>
            <a:r>
              <a:rPr lang="zh-TW" altLang="en-US" dirty="0" smtClean="0"/>
              <a:t>有必要釐清行為背後的動機或原因</a:t>
            </a:r>
            <a:r>
              <a:rPr lang="en-US" altLang="zh-TW" dirty="0" smtClean="0"/>
              <a:t>,</a:t>
            </a:r>
            <a:r>
              <a:rPr lang="zh-TW" altLang="en-US" dirty="0" smtClean="0"/>
              <a:t>而不是學生事後合理化的理由</a:t>
            </a:r>
            <a:r>
              <a:rPr lang="en-US" altLang="zh-TW" dirty="0" smtClean="0"/>
              <a:t>,</a:t>
            </a:r>
            <a:r>
              <a:rPr lang="zh-TW" altLang="en-US" dirty="0" smtClean="0"/>
              <a:t>就認為已交待了動機。</a:t>
            </a:r>
            <a:endParaRPr lang="zh-TW"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標題 1"/>
          <p:cNvSpPr>
            <a:spLocks noGrp="1"/>
          </p:cNvSpPr>
          <p:nvPr>
            <p:ph type="title"/>
          </p:nvPr>
        </p:nvSpPr>
        <p:spPr>
          <a:xfrm>
            <a:off x="498475" y="149225"/>
            <a:ext cx="8229600" cy="1143000"/>
          </a:xfrm>
        </p:spPr>
        <p:txBody>
          <a:bodyPr/>
          <a:lstStyle/>
          <a:p>
            <a:r>
              <a:rPr lang="zh-TW" altLang="en-US" smtClean="0"/>
              <a:t>性平法</a:t>
            </a:r>
            <a:r>
              <a:rPr lang="en-US" altLang="zh-TW" smtClean="0"/>
              <a:t>(No.32)</a:t>
            </a:r>
            <a:endParaRPr lang="zh-TW" altLang="en-US" smtClean="0"/>
          </a:p>
        </p:txBody>
      </p:sp>
      <p:sp>
        <p:nvSpPr>
          <p:cNvPr id="3" name="內容版面配置區 2"/>
          <p:cNvSpPr>
            <a:spLocks noGrp="1"/>
          </p:cNvSpPr>
          <p:nvPr>
            <p:ph sz="quarter" idx="10"/>
          </p:nvPr>
        </p:nvSpPr>
        <p:spPr>
          <a:xfrm>
            <a:off x="323850" y="1628775"/>
            <a:ext cx="8208963" cy="4105275"/>
          </a:xfrm>
        </p:spPr>
        <p:txBody>
          <a:bodyPr rtlCol="0">
            <a:normAutofit fontScale="92500"/>
          </a:bodyPr>
          <a:lstStyle/>
          <a:p>
            <a:pPr fontAlgn="auto">
              <a:spcAft>
                <a:spcPts val="0"/>
              </a:spcAft>
              <a:buFont typeface="Arial" pitchFamily="34" charset="0"/>
              <a:buChar char="•"/>
              <a:defRPr/>
            </a:pPr>
            <a:r>
              <a:rPr lang="zh-TW" altLang="en-US" dirty="0" smtClean="0"/>
              <a:t>申請人</a:t>
            </a:r>
            <a:r>
              <a:rPr lang="zh-TW" altLang="en-US" dirty="0"/>
              <a:t>及行為人對於前條第三項處理之結果有不服者，得於收到書面</a:t>
            </a:r>
            <a:r>
              <a:rPr lang="zh-TW" altLang="en-US" dirty="0" smtClean="0"/>
              <a:t>通知次日</a:t>
            </a:r>
            <a:r>
              <a:rPr lang="zh-TW" altLang="en-US" dirty="0"/>
              <a:t>起二十日內，以書面具明理由向學校或主管機關申復。</a:t>
            </a:r>
          </a:p>
          <a:p>
            <a:pPr fontAlgn="auto">
              <a:spcAft>
                <a:spcPts val="0"/>
              </a:spcAft>
              <a:buFont typeface="Arial" pitchFamily="34" charset="0"/>
              <a:buChar char="•"/>
              <a:defRPr/>
            </a:pPr>
            <a:r>
              <a:rPr lang="zh-TW" altLang="en-US" dirty="0"/>
              <a:t>前項申復以一次為限。</a:t>
            </a:r>
          </a:p>
          <a:p>
            <a:pPr fontAlgn="auto">
              <a:spcAft>
                <a:spcPts val="0"/>
              </a:spcAft>
              <a:buFont typeface="Arial" pitchFamily="34" charset="0"/>
              <a:buChar char="•"/>
              <a:defRPr/>
            </a:pPr>
            <a:r>
              <a:rPr lang="zh-TW" altLang="en-US" dirty="0"/>
              <a:t>學校或主管機關發現調查程序有重大瑕疵或有足以影響原調查認定之新</a:t>
            </a:r>
            <a:r>
              <a:rPr lang="zh-TW" altLang="en-US" dirty="0" smtClean="0"/>
              <a:t>事實</a:t>
            </a:r>
            <a:r>
              <a:rPr lang="zh-TW" altLang="en-US" dirty="0"/>
              <a:t>、新證據時，得要求性別平等教育委員會重新調查。</a:t>
            </a:r>
          </a:p>
        </p:txBody>
      </p:sp>
      <p:sp>
        <p:nvSpPr>
          <p:cNvPr id="4" name="圓角矩形 3"/>
          <p:cNvSpPr/>
          <p:nvPr/>
        </p:nvSpPr>
        <p:spPr>
          <a:xfrm>
            <a:off x="644525" y="5175250"/>
            <a:ext cx="6483350" cy="914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latin typeface="標楷體" panose="03000509000000000000" pitchFamily="65" charset="-120"/>
                <a:ea typeface="標楷體" panose="03000509000000000000" pitchFamily="65" charset="-120"/>
              </a:rPr>
              <a:t>申復受理單位</a:t>
            </a:r>
            <a:r>
              <a:rPr kumimoji="0" lang="en-US" altLang="zh-TW" sz="3600" dirty="0">
                <a:solidFill>
                  <a:schemeClr val="tx1"/>
                </a:solidFill>
                <a:latin typeface="標楷體" panose="03000509000000000000" pitchFamily="65" charset="-120"/>
                <a:ea typeface="標楷體" panose="03000509000000000000" pitchFamily="65" charset="-120"/>
              </a:rPr>
              <a:t>?</a:t>
            </a:r>
            <a:endParaRPr kumimoji="0" lang="zh-TW" altLang="en-US" sz="3600" dirty="0">
              <a:solidFill>
                <a:schemeClr val="tx1"/>
              </a:solidFill>
              <a:latin typeface="標楷體" panose="03000509000000000000" pitchFamily="65" charset="-120"/>
              <a:ea typeface="標楷體" panose="03000509000000000000" pitchFamily="65" charset="-12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標題 1"/>
          <p:cNvSpPr>
            <a:spLocks noGrp="1"/>
          </p:cNvSpPr>
          <p:nvPr>
            <p:ph type="title"/>
          </p:nvPr>
        </p:nvSpPr>
        <p:spPr>
          <a:xfrm>
            <a:off x="477838" y="0"/>
            <a:ext cx="8229600" cy="1143000"/>
          </a:xfrm>
        </p:spPr>
        <p:txBody>
          <a:bodyPr/>
          <a:lstStyle/>
          <a:p>
            <a:r>
              <a:rPr lang="zh-TW" altLang="en-US" smtClean="0"/>
              <a:t>防治準則</a:t>
            </a:r>
            <a:r>
              <a:rPr lang="en-US" altLang="zh-TW" smtClean="0"/>
              <a:t>(N0.10)</a:t>
            </a:r>
            <a:endParaRPr lang="zh-TW" altLang="en-US" smtClean="0"/>
          </a:p>
        </p:txBody>
      </p:sp>
      <p:sp>
        <p:nvSpPr>
          <p:cNvPr id="3" name="內容版面配置區 2"/>
          <p:cNvSpPr>
            <a:spLocks noGrp="1"/>
          </p:cNvSpPr>
          <p:nvPr>
            <p:ph sz="quarter" idx="10"/>
          </p:nvPr>
        </p:nvSpPr>
        <p:spPr>
          <a:xfrm>
            <a:off x="323850" y="1371600"/>
            <a:ext cx="8208963" cy="4362450"/>
          </a:xfrm>
        </p:spPr>
        <p:txBody>
          <a:bodyPr rtlCol="0">
            <a:normAutofit lnSpcReduction="10000"/>
          </a:bodyPr>
          <a:lstStyle/>
          <a:p>
            <a:pPr fontAlgn="auto">
              <a:spcAft>
                <a:spcPts val="0"/>
              </a:spcAft>
              <a:buFont typeface="Arial" pitchFamily="34" charset="0"/>
              <a:buChar char="•"/>
              <a:defRPr/>
            </a:pPr>
            <a:r>
              <a:rPr lang="zh-TW" altLang="en-US" dirty="0" smtClean="0"/>
              <a:t>校園</a:t>
            </a:r>
            <a:r>
              <a:rPr lang="zh-TW" altLang="en-US" dirty="0"/>
              <a:t>性侵害、性騷擾或性霸凌事件之被害人或其法定代理人（以下簡稱</a:t>
            </a:r>
            <a:r>
              <a:rPr lang="zh-TW" altLang="en-US" dirty="0" smtClean="0"/>
              <a:t>申請人</a:t>
            </a:r>
            <a:r>
              <a:rPr lang="zh-TW" altLang="en-US" dirty="0"/>
              <a:t>）、檢舉人，得以書面向行為人於行為發生時所屬之學校（以下</a:t>
            </a:r>
            <a:r>
              <a:rPr lang="zh-TW" altLang="en-US" dirty="0" smtClean="0"/>
              <a:t>簡稱事件</a:t>
            </a:r>
            <a:r>
              <a:rPr lang="zh-TW" altLang="en-US" dirty="0"/>
              <a:t>管轄學校）申請調查或檢舉。但行為人為學校首長者，應向學校</a:t>
            </a:r>
            <a:r>
              <a:rPr lang="zh-TW" altLang="en-US" dirty="0" smtClean="0"/>
              <a:t>所屬主管機關</a:t>
            </a:r>
            <a:r>
              <a:rPr lang="zh-TW" altLang="en-US" dirty="0"/>
              <a:t>（以下簡稱事件管轄機關）申請。</a:t>
            </a:r>
          </a:p>
          <a:p>
            <a:pPr fontAlgn="auto">
              <a:spcAft>
                <a:spcPts val="0"/>
              </a:spcAft>
              <a:buFont typeface="Arial" pitchFamily="34" charset="0"/>
              <a:buChar char="•"/>
              <a:defRPr/>
            </a:pPr>
            <a:r>
              <a:rPr lang="zh-TW" altLang="en-US" dirty="0"/>
              <a:t>前項事件管轄學校，於行為人在兼任學校所為者，為該兼任學校。</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標題 1"/>
          <p:cNvSpPr>
            <a:spLocks noGrp="1"/>
          </p:cNvSpPr>
          <p:nvPr>
            <p:ph type="title"/>
          </p:nvPr>
        </p:nvSpPr>
        <p:spPr/>
        <p:txBody>
          <a:bodyPr/>
          <a:lstStyle/>
          <a:p>
            <a:r>
              <a:rPr lang="zh-TW" altLang="en-US" smtClean="0"/>
              <a:t>防治準則</a:t>
            </a:r>
            <a:r>
              <a:rPr lang="en-US" altLang="zh-TW" smtClean="0"/>
              <a:t>(N0.11)</a:t>
            </a:r>
            <a:endParaRPr lang="zh-TW" altLang="en-US" smtClean="0"/>
          </a:p>
        </p:txBody>
      </p:sp>
      <p:sp>
        <p:nvSpPr>
          <p:cNvPr id="73730" name="內容版面配置區 2"/>
          <p:cNvSpPr>
            <a:spLocks noGrp="1"/>
          </p:cNvSpPr>
          <p:nvPr>
            <p:ph sz="quarter" idx="10"/>
          </p:nvPr>
        </p:nvSpPr>
        <p:spPr>
          <a:xfrm>
            <a:off x="323850" y="1628775"/>
            <a:ext cx="8208963" cy="4105275"/>
          </a:xfrm>
        </p:spPr>
        <p:txBody>
          <a:bodyPr/>
          <a:lstStyle/>
          <a:p>
            <a:r>
              <a:rPr lang="zh-TW" altLang="en-US" smtClean="0"/>
              <a:t>事件管轄學校或機關與行為人現所屬學校不同者，應以書面通知行為人現所屬學校派代表參與調查，被通知之學校不得拒絕。</a:t>
            </a:r>
          </a:p>
          <a:p>
            <a:r>
              <a:rPr lang="zh-TW" altLang="en-US" smtClean="0"/>
              <a:t>前項事件管轄學校或機關完成調查後，其成立校園性侵害、性騷擾或性霸凌事件者，應將調查報告及懲處建議移送行為人現所屬學校依第三十條規定處理。</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標題 1"/>
          <p:cNvSpPr>
            <a:spLocks noGrp="1"/>
          </p:cNvSpPr>
          <p:nvPr>
            <p:ph type="title"/>
          </p:nvPr>
        </p:nvSpPr>
        <p:spPr>
          <a:xfrm>
            <a:off x="0" y="766763"/>
            <a:ext cx="5076825" cy="1143000"/>
          </a:xfrm>
        </p:spPr>
        <p:txBody>
          <a:bodyPr/>
          <a:lstStyle/>
          <a:p>
            <a:r>
              <a:rPr lang="zh-TW" altLang="en-US" sz="3200" smtClean="0">
                <a:latin typeface="標楷體" pitchFamily="65" charset="-120"/>
              </a:rPr>
              <a:t>白玫瑰運動恐龍法官條款</a:t>
            </a:r>
          </a:p>
        </p:txBody>
      </p:sp>
      <p:sp>
        <p:nvSpPr>
          <p:cNvPr id="74754" name="內容版面配置區 2"/>
          <p:cNvSpPr>
            <a:spLocks noGrp="1"/>
          </p:cNvSpPr>
          <p:nvPr>
            <p:ph idx="1"/>
          </p:nvPr>
        </p:nvSpPr>
        <p:spPr>
          <a:xfrm>
            <a:off x="0" y="1870075"/>
            <a:ext cx="7921625" cy="4479925"/>
          </a:xfrm>
        </p:spPr>
        <p:txBody>
          <a:bodyPr/>
          <a:lstStyle/>
          <a:p>
            <a:r>
              <a:rPr lang="zh-TW" altLang="en-US" smtClean="0">
                <a:latin typeface="標楷體" pitchFamily="65" charset="-120"/>
              </a:rPr>
              <a:t>惟兒童受性侵害或性騷擾時，其是否有足夠之性自主意識識別此種不當行為係性侵害或性騷擾，而有「違反意願」或「不受歡迎」之感受，乃受其年紀、智識或環境（諸如對此一行為之態度）之影響，於調查此類案件時，自應特別予以審酌（另參見最高法院 </a:t>
            </a:r>
            <a:r>
              <a:rPr lang="en-US" altLang="zh-TW" smtClean="0">
                <a:latin typeface="標楷體" pitchFamily="65" charset="-120"/>
              </a:rPr>
              <a:t>99 </a:t>
            </a:r>
            <a:r>
              <a:rPr lang="zh-TW" altLang="en-US" smtClean="0">
                <a:latin typeface="標楷體" pitchFamily="65" charset="-120"/>
              </a:rPr>
              <a:t>年度第 </a:t>
            </a:r>
            <a:r>
              <a:rPr lang="en-US" altLang="zh-TW" smtClean="0">
                <a:latin typeface="標楷體" pitchFamily="65" charset="-120"/>
              </a:rPr>
              <a:t>7 </a:t>
            </a:r>
            <a:r>
              <a:rPr lang="zh-TW" altLang="en-US" smtClean="0">
                <a:latin typeface="標楷體" pitchFamily="65" charset="-120"/>
              </a:rPr>
              <a:t>次刑事庭會議決議之意旨），並非當然皆得以一般心智正常之「合理被害人」標準相繩之。</a:t>
            </a:r>
          </a:p>
        </p:txBody>
      </p:sp>
      <p:pic>
        <p:nvPicPr>
          <p:cNvPr id="4" name="圖片 3" descr="說不的能力.jpg"/>
          <p:cNvPicPr>
            <a:picLocks noChangeAspect="1"/>
          </p:cNvPicPr>
          <p:nvPr/>
        </p:nvPicPr>
        <p:blipFill>
          <a:blip r:embed="rId2"/>
          <a:srcRect/>
          <a:stretch>
            <a:fillRect/>
          </a:stretch>
        </p:blipFill>
        <p:spPr bwMode="auto">
          <a:xfrm>
            <a:off x="5076825" y="0"/>
            <a:ext cx="4067175" cy="2301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標題 1"/>
          <p:cNvSpPr>
            <a:spLocks noGrp="1"/>
          </p:cNvSpPr>
          <p:nvPr>
            <p:ph type="title"/>
          </p:nvPr>
        </p:nvSpPr>
        <p:spPr>
          <a:xfrm>
            <a:off x="1116013" y="0"/>
            <a:ext cx="7202487" cy="1143000"/>
          </a:xfrm>
        </p:spPr>
        <p:txBody>
          <a:bodyPr/>
          <a:lstStyle/>
          <a:p>
            <a:r>
              <a:rPr lang="zh-TW" altLang="en-US" smtClean="0">
                <a:latin typeface="標楷體" pitchFamily="65" charset="-120"/>
              </a:rPr>
              <a:t>合理被害人概念</a:t>
            </a:r>
            <a:r>
              <a:rPr lang="en-US" altLang="zh-TW" smtClean="0">
                <a:latin typeface="標楷體" pitchFamily="65" charset="-120"/>
              </a:rPr>
              <a:t>-1</a:t>
            </a:r>
            <a:endParaRPr lang="zh-TW" altLang="en-US" smtClean="0">
              <a:latin typeface="標楷體" pitchFamily="65" charset="-120"/>
            </a:endParaRPr>
          </a:p>
        </p:txBody>
      </p:sp>
      <p:sp>
        <p:nvSpPr>
          <p:cNvPr id="3" name="內容版面配置區 2"/>
          <p:cNvSpPr>
            <a:spLocks noGrp="1"/>
          </p:cNvSpPr>
          <p:nvPr>
            <p:ph idx="1"/>
          </p:nvPr>
        </p:nvSpPr>
        <p:spPr>
          <a:xfrm>
            <a:off x="665163" y="1246188"/>
            <a:ext cx="7794625" cy="4926012"/>
          </a:xfrm>
        </p:spPr>
        <p:txBody>
          <a:bodyPr rtlCol="0">
            <a:normAutofit/>
          </a:bodyPr>
          <a:lstStyle/>
          <a:p>
            <a:pPr fontAlgn="auto">
              <a:spcAft>
                <a:spcPts val="0"/>
              </a:spcAft>
              <a:buFont typeface="Arial" pitchFamily="34" charset="0"/>
              <a:buChar char="•"/>
              <a:defRPr/>
            </a:pPr>
            <a:r>
              <a:rPr lang="zh-TW" altLang="en-US" sz="2800" dirty="0" smtClean="0">
                <a:latin typeface="標楷體" panose="03000509000000000000" pitchFamily="65" charset="-120"/>
              </a:rPr>
              <a:t>性騷擾</a:t>
            </a:r>
            <a:r>
              <a:rPr lang="zh-TW" altLang="en-US" sz="2800" dirty="0">
                <a:latin typeface="標楷體" panose="03000509000000000000" pitchFamily="65" charset="-120"/>
              </a:rPr>
              <a:t>之認定標準係以接受者之主觀感受而定，而非以行為人之主觀感受為主（參見台北高等行政法院</a:t>
            </a:r>
            <a:r>
              <a:rPr lang="en-US" altLang="zh-TW" sz="2800" dirty="0">
                <a:latin typeface="標楷體" panose="03000509000000000000" pitchFamily="65" charset="-120"/>
              </a:rPr>
              <a:t>99</a:t>
            </a:r>
            <a:r>
              <a:rPr lang="zh-TW" altLang="en-US" sz="2800" dirty="0">
                <a:latin typeface="標楷體" panose="03000509000000000000" pitchFamily="65" charset="-120"/>
              </a:rPr>
              <a:t>年簡字第</a:t>
            </a:r>
            <a:r>
              <a:rPr lang="en-US" altLang="zh-TW" sz="2800" dirty="0">
                <a:latin typeface="標楷體" panose="03000509000000000000" pitchFamily="65" charset="-120"/>
              </a:rPr>
              <a:t>208</a:t>
            </a:r>
            <a:r>
              <a:rPr lang="zh-TW" altLang="en-US" sz="2800" dirty="0">
                <a:latin typeface="標楷體" panose="03000509000000000000" pitchFamily="65" charset="-120"/>
              </a:rPr>
              <a:t>號判決）</a:t>
            </a:r>
            <a:r>
              <a:rPr lang="zh-TW" altLang="en-US" sz="2800" dirty="0" smtClean="0">
                <a:latin typeface="標楷體" panose="03000509000000000000" pitchFamily="65" charset="-120"/>
              </a:rPr>
              <a:t>。</a:t>
            </a:r>
            <a:endParaRPr lang="en-US" altLang="zh-TW" sz="2800" dirty="0" smtClean="0">
              <a:latin typeface="標楷體" panose="03000509000000000000" pitchFamily="65" charset="-120"/>
            </a:endParaRPr>
          </a:p>
          <a:p>
            <a:pPr fontAlgn="auto">
              <a:spcAft>
                <a:spcPts val="0"/>
              </a:spcAft>
              <a:buFont typeface="Arial" pitchFamily="34" charset="0"/>
              <a:buChar char="•"/>
              <a:defRPr/>
            </a:pPr>
            <a:r>
              <a:rPr lang="zh-TW" altLang="zh-TW" sz="2800" dirty="0" smtClean="0">
                <a:latin typeface="標楷體" panose="03000509000000000000" pitchFamily="65" charset="-120"/>
              </a:rPr>
              <a:t>被</a:t>
            </a:r>
            <a:r>
              <a:rPr lang="zh-TW" altLang="zh-TW" sz="2800" dirty="0">
                <a:latin typeface="標楷體" panose="03000509000000000000" pitchFamily="65" charset="-120"/>
              </a:rPr>
              <a:t>騷擾者之主觀感受，中外學界發展</a:t>
            </a:r>
            <a:r>
              <a:rPr lang="zh-TW" altLang="zh-TW" sz="2800" dirty="0" smtClean="0">
                <a:latin typeface="標楷體" panose="03000509000000000000" pitchFamily="65" charset="-120"/>
              </a:rPr>
              <a:t>出</a:t>
            </a:r>
            <a:r>
              <a:rPr lang="zh-TW" altLang="en-US" sz="2800" dirty="0" smtClean="0">
                <a:latin typeface="標楷體" panose="03000509000000000000" pitchFamily="65" charset="-120"/>
              </a:rPr>
              <a:t>以下三種標準</a:t>
            </a:r>
            <a:r>
              <a:rPr lang="zh-TW" altLang="zh-TW" sz="2800" dirty="0">
                <a:latin typeface="標楷體" panose="03000509000000000000" pitchFamily="65" charset="-120"/>
              </a:rPr>
              <a:t>作為認定性騷擾事件是否對被害人造成負面影響，進而認定某事實是否構成性騷擾</a:t>
            </a:r>
            <a:r>
              <a:rPr lang="zh-TW" altLang="zh-TW" sz="2800" dirty="0" smtClean="0">
                <a:latin typeface="標楷體" panose="03000509000000000000" pitchFamily="65" charset="-120"/>
              </a:rPr>
              <a:t>。</a:t>
            </a:r>
            <a:endParaRPr lang="en-US" altLang="zh-TW" sz="2800" dirty="0" smtClean="0">
              <a:latin typeface="標楷體" panose="03000509000000000000" pitchFamily="65" charset="-120"/>
            </a:endParaRPr>
          </a:p>
          <a:p>
            <a:pPr marL="0" indent="0" fontAlgn="auto">
              <a:spcAft>
                <a:spcPts val="0"/>
              </a:spcAft>
              <a:buFont typeface="Arial" pitchFamily="34" charset="0"/>
              <a:buNone/>
              <a:defRPr/>
            </a:pPr>
            <a:r>
              <a:rPr lang="en-US" altLang="zh-TW" sz="2800" dirty="0" smtClean="0">
                <a:latin typeface="標楷體" panose="03000509000000000000" pitchFamily="65" charset="-120"/>
              </a:rPr>
              <a:t>(1)</a:t>
            </a:r>
            <a:r>
              <a:rPr lang="zh-TW" altLang="zh-TW" sz="2800" dirty="0" smtClean="0">
                <a:latin typeface="標楷體" panose="03000509000000000000" pitchFamily="65" charset="-120"/>
              </a:rPr>
              <a:t>合理個人（</a:t>
            </a:r>
            <a:r>
              <a:rPr lang="en-US" altLang="zh-TW" sz="2800" dirty="0" smtClean="0">
                <a:latin typeface="標楷體" panose="03000509000000000000" pitchFamily="65" charset="-120"/>
              </a:rPr>
              <a:t>reasonable </a:t>
            </a:r>
            <a:r>
              <a:rPr lang="en-US" altLang="zh-TW" sz="2800" dirty="0">
                <a:latin typeface="標楷體" panose="03000509000000000000" pitchFamily="65" charset="-120"/>
              </a:rPr>
              <a:t>person</a:t>
            </a:r>
            <a:r>
              <a:rPr lang="zh-TW" altLang="zh-TW" sz="2800" dirty="0" smtClean="0">
                <a:latin typeface="標楷體" panose="03000509000000000000" pitchFamily="65" charset="-120"/>
              </a:rPr>
              <a:t>）</a:t>
            </a:r>
            <a:endParaRPr lang="en-US" altLang="zh-TW" sz="2800" dirty="0" smtClean="0">
              <a:latin typeface="標楷體" panose="03000509000000000000" pitchFamily="65" charset="-120"/>
            </a:endParaRPr>
          </a:p>
          <a:p>
            <a:pPr marL="534988" indent="0" fontAlgn="auto">
              <a:spcAft>
                <a:spcPts val="0"/>
              </a:spcAft>
              <a:buFont typeface="Arial" pitchFamily="34" charset="0"/>
              <a:buNone/>
              <a:defRPr/>
            </a:pPr>
            <a:r>
              <a:rPr lang="zh-TW" altLang="en-US" sz="2800" dirty="0" smtClean="0">
                <a:latin typeface="標楷體" panose="03000509000000000000" pitchFamily="65" charset="-120"/>
              </a:rPr>
              <a:t>係</a:t>
            </a:r>
            <a:r>
              <a:rPr lang="zh-TW" altLang="en-US" sz="2800" dirty="0">
                <a:latin typeface="標楷體" panose="03000509000000000000" pitchFamily="65" charset="-120"/>
              </a:rPr>
              <a:t>指在該種可能屬於侵擾的狀況下，一般不分性別之人所持有符合當代合理、理性、公平、公正、適當的觀點。</a:t>
            </a:r>
            <a:endParaRPr lang="en-US" altLang="zh-TW" sz="2800" dirty="0">
              <a:latin typeface="標楷體" panose="03000509000000000000" pitchFamily="65" charset="-120"/>
            </a:endParaRPr>
          </a:p>
          <a:p>
            <a:pPr marL="0" indent="0" fontAlgn="auto">
              <a:spcAft>
                <a:spcPts val="0"/>
              </a:spcAft>
              <a:buFont typeface="Arial" pitchFamily="34" charset="0"/>
              <a:buNone/>
              <a:defRPr/>
            </a:pPr>
            <a:endParaRPr lang="en-US" altLang="zh-TW" sz="2800" dirty="0" smtClean="0">
              <a:latin typeface="標楷體" panose="03000509000000000000" pitchFamily="65" charset="-120"/>
            </a:endParaRPr>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標題 1"/>
          <p:cNvSpPr>
            <a:spLocks noGrp="1"/>
          </p:cNvSpPr>
          <p:nvPr>
            <p:ph type="title"/>
          </p:nvPr>
        </p:nvSpPr>
        <p:spPr>
          <a:xfrm>
            <a:off x="936625" y="-15875"/>
            <a:ext cx="7202488" cy="1143000"/>
          </a:xfrm>
        </p:spPr>
        <p:txBody>
          <a:bodyPr/>
          <a:lstStyle/>
          <a:p>
            <a:r>
              <a:rPr lang="zh-TW" altLang="en-US" smtClean="0">
                <a:latin typeface="標楷體" pitchFamily="65" charset="-120"/>
              </a:rPr>
              <a:t>合理被害人概念</a:t>
            </a:r>
            <a:r>
              <a:rPr lang="en-US" altLang="zh-TW" smtClean="0">
                <a:latin typeface="標楷體" pitchFamily="65" charset="-120"/>
              </a:rPr>
              <a:t>-2</a:t>
            </a:r>
            <a:endParaRPr lang="zh-TW" altLang="en-US" smtClean="0"/>
          </a:p>
        </p:txBody>
      </p:sp>
      <p:sp>
        <p:nvSpPr>
          <p:cNvPr id="3" name="內容版面配置區 2"/>
          <p:cNvSpPr>
            <a:spLocks noGrp="1"/>
          </p:cNvSpPr>
          <p:nvPr>
            <p:ph idx="1"/>
          </p:nvPr>
        </p:nvSpPr>
        <p:spPr>
          <a:xfrm>
            <a:off x="374650" y="1052513"/>
            <a:ext cx="8394700" cy="5181600"/>
          </a:xfrm>
        </p:spPr>
        <p:txBody>
          <a:bodyPr rtlCol="0">
            <a:normAutofit lnSpcReduction="10000"/>
          </a:bodyPr>
          <a:lstStyle/>
          <a:p>
            <a:pPr marL="0" indent="0" fontAlgn="auto">
              <a:spcAft>
                <a:spcPts val="0"/>
              </a:spcAft>
              <a:buFont typeface="Arial" pitchFamily="34" charset="0"/>
              <a:buNone/>
              <a:defRPr/>
            </a:pPr>
            <a:r>
              <a:rPr lang="en-US" altLang="zh-TW" sz="2800" dirty="0" smtClean="0">
                <a:latin typeface="標楷體" panose="03000509000000000000" pitchFamily="65" charset="-120"/>
              </a:rPr>
              <a:t>(</a:t>
            </a:r>
            <a:r>
              <a:rPr lang="en-US" altLang="zh-TW" sz="2800" dirty="0">
                <a:latin typeface="標楷體" panose="03000509000000000000" pitchFamily="65" charset="-120"/>
              </a:rPr>
              <a:t>2)</a:t>
            </a:r>
            <a:r>
              <a:rPr lang="zh-TW" altLang="en-US" sz="2800" dirty="0">
                <a:latin typeface="標楷體" panose="03000509000000000000" pitchFamily="65" charset="-120"/>
              </a:rPr>
              <a:t>合理女人（</a:t>
            </a:r>
            <a:r>
              <a:rPr lang="en-US" altLang="zh-TW" sz="2800" dirty="0">
                <a:latin typeface="標楷體" panose="03000509000000000000" pitchFamily="65" charset="-120"/>
              </a:rPr>
              <a:t>reasonable Women</a:t>
            </a:r>
            <a:r>
              <a:rPr lang="zh-TW" altLang="en-US" sz="2800" dirty="0" smtClean="0">
                <a:latin typeface="標楷體" panose="03000509000000000000" pitchFamily="65" charset="-120"/>
              </a:rPr>
              <a:t>）</a:t>
            </a:r>
            <a:endParaRPr lang="en-US" altLang="zh-TW" sz="2800" dirty="0" smtClean="0">
              <a:latin typeface="標楷體" panose="03000509000000000000" pitchFamily="65" charset="-120"/>
            </a:endParaRPr>
          </a:p>
          <a:p>
            <a:pPr marL="534988" indent="0" fontAlgn="auto">
              <a:spcAft>
                <a:spcPts val="0"/>
              </a:spcAft>
              <a:buFont typeface="Arial" pitchFamily="34" charset="0"/>
              <a:buNone/>
              <a:defRPr/>
            </a:pPr>
            <a:r>
              <a:rPr lang="zh-TW" altLang="zh-TW" sz="2800" dirty="0">
                <a:latin typeface="標楷體" panose="03000509000000000000" pitchFamily="65" charset="-120"/>
              </a:rPr>
              <a:t>所謂「合理女人」標準，係指在該可能屬於侵擾的狀況下，一般女性所持有符合當代合理、理性、公平、公正、適當的觀點</a:t>
            </a:r>
            <a:endParaRPr lang="zh-TW" altLang="en-US" sz="2800" dirty="0">
              <a:latin typeface="標楷體" panose="03000509000000000000" pitchFamily="65" charset="-120"/>
            </a:endParaRPr>
          </a:p>
          <a:p>
            <a:pPr marL="0" indent="0" fontAlgn="auto">
              <a:spcAft>
                <a:spcPts val="0"/>
              </a:spcAft>
              <a:buFont typeface="Arial" pitchFamily="34" charset="0"/>
              <a:buNone/>
              <a:defRPr/>
            </a:pPr>
            <a:r>
              <a:rPr lang="en-US" altLang="zh-TW" sz="2800" dirty="0">
                <a:latin typeface="標楷體" panose="03000509000000000000" pitchFamily="65" charset="-120"/>
              </a:rPr>
              <a:t>(3)</a:t>
            </a:r>
            <a:r>
              <a:rPr lang="zh-TW" altLang="en-US" sz="2800" dirty="0">
                <a:latin typeface="標楷體" panose="03000509000000000000" pitchFamily="65" charset="-120"/>
              </a:rPr>
              <a:t>合理被害人（</a:t>
            </a:r>
            <a:r>
              <a:rPr lang="en-US" altLang="zh-TW" sz="2800" dirty="0">
                <a:latin typeface="標楷體" panose="03000509000000000000" pitchFamily="65" charset="-120"/>
              </a:rPr>
              <a:t>reasonable victims</a:t>
            </a:r>
            <a:r>
              <a:rPr lang="zh-TW" altLang="en-US" sz="2800" dirty="0">
                <a:latin typeface="標楷體" panose="03000509000000000000" pitchFamily="65" charset="-120"/>
              </a:rPr>
              <a:t>）</a:t>
            </a:r>
          </a:p>
          <a:p>
            <a:pPr marL="534988" indent="0" fontAlgn="auto">
              <a:spcAft>
                <a:spcPts val="0"/>
              </a:spcAft>
              <a:buFont typeface="Arial" pitchFamily="34" charset="0"/>
              <a:buNone/>
              <a:defRPr/>
            </a:pPr>
            <a:r>
              <a:rPr lang="zh-TW" altLang="en-US" sz="2800" dirty="0">
                <a:latin typeface="標楷體" panose="03000509000000000000" pitchFamily="65" charset="-120"/>
              </a:rPr>
              <a:t>所謂「合理被害人」標準，係從被害人個人之觀點思考，當被害人面對行為人該行為時，是否覺得行為人之行為具有性意味？行為是否違反被害人意願或不受歡迎？是「被害人通常有的感受」還是「該被害人獨有的感受」？「合理被害人」標準因符合維護人性尊嚴及尊重被害人感受之法治思潮，已成為實務上普遍採行之標準。</a:t>
            </a: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文字版面配置區 1"/>
          <p:cNvSpPr>
            <a:spLocks noGrp="1"/>
          </p:cNvSpPr>
          <p:nvPr>
            <p:ph type="body" sz="quarter" idx="10"/>
          </p:nvPr>
        </p:nvSpPr>
        <p:spPr>
          <a:xfrm>
            <a:off x="468313" y="1868488"/>
            <a:ext cx="7199312" cy="1785937"/>
          </a:xfrm>
        </p:spPr>
        <p:txBody>
          <a:bodyPr anchor="ctr"/>
          <a:lstStyle/>
          <a:p>
            <a:pPr marL="0" indent="0">
              <a:buFont typeface="Arial" charset="0"/>
              <a:buNone/>
            </a:pPr>
            <a:r>
              <a:rPr lang="zh-TW" altLang="en-US" smtClean="0"/>
              <a:t>團隊分工處理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title"/>
          </p:nvPr>
        </p:nvSpPr>
        <p:spPr>
          <a:xfrm>
            <a:off x="457200" y="25400"/>
            <a:ext cx="8229600" cy="1143000"/>
          </a:xfrm>
        </p:spPr>
        <p:txBody>
          <a:bodyPr/>
          <a:lstStyle/>
          <a:p>
            <a:r>
              <a:rPr lang="zh-TW" altLang="en-US" smtClean="0"/>
              <a:t>改編案例</a:t>
            </a:r>
            <a:r>
              <a:rPr lang="en-US" altLang="zh-TW" smtClean="0"/>
              <a:t>-2</a:t>
            </a:r>
            <a:endParaRPr lang="zh-TW" altLang="en-US" smtClean="0"/>
          </a:p>
        </p:txBody>
      </p:sp>
      <p:sp>
        <p:nvSpPr>
          <p:cNvPr id="3" name="內容版面配置區 2"/>
          <p:cNvSpPr>
            <a:spLocks noGrp="1"/>
          </p:cNvSpPr>
          <p:nvPr>
            <p:ph sz="quarter" idx="10"/>
          </p:nvPr>
        </p:nvSpPr>
        <p:spPr>
          <a:xfrm>
            <a:off x="323850" y="1268413"/>
            <a:ext cx="8208963" cy="4465637"/>
          </a:xfrm>
        </p:spPr>
        <p:txBody>
          <a:bodyPr rtlCol="0">
            <a:normAutofit lnSpcReduction="10000"/>
          </a:bodyPr>
          <a:lstStyle/>
          <a:p>
            <a:pPr fontAlgn="auto">
              <a:spcAft>
                <a:spcPts val="0"/>
              </a:spcAft>
              <a:buFont typeface="Arial" pitchFamily="34" charset="0"/>
              <a:buChar char="•"/>
              <a:defRPr/>
            </a:pPr>
            <a:r>
              <a:rPr lang="zh-TW" altLang="en-US" dirty="0" smtClean="0"/>
              <a:t>某國中八年級女學生</a:t>
            </a:r>
            <a:r>
              <a:rPr lang="en-US" altLang="zh-TW" dirty="0" smtClean="0"/>
              <a:t>A</a:t>
            </a:r>
            <a:r>
              <a:rPr lang="zh-TW" altLang="en-US" dirty="0" smtClean="0"/>
              <a:t>女</a:t>
            </a:r>
            <a:r>
              <a:rPr lang="en-US" altLang="zh-TW" dirty="0" smtClean="0"/>
              <a:t>,</a:t>
            </a:r>
            <a:r>
              <a:rPr lang="zh-TW" altLang="en-US" dirty="0" smtClean="0"/>
              <a:t>和他校九年級學生</a:t>
            </a:r>
            <a:r>
              <a:rPr lang="en-US" altLang="zh-TW" dirty="0" smtClean="0"/>
              <a:t>B</a:t>
            </a:r>
            <a:r>
              <a:rPr lang="zh-TW" altLang="en-US" dirty="0" smtClean="0"/>
              <a:t>男為男女朋友</a:t>
            </a:r>
            <a:r>
              <a:rPr lang="en-US" altLang="zh-TW" dirty="0" smtClean="0"/>
              <a:t>,</a:t>
            </a:r>
            <a:r>
              <a:rPr lang="zh-TW" altLang="en-US" dirty="0" smtClean="0"/>
              <a:t>在寒假期間</a:t>
            </a:r>
            <a:r>
              <a:rPr lang="en-US" altLang="zh-TW" dirty="0" smtClean="0"/>
              <a:t>,A</a:t>
            </a:r>
            <a:r>
              <a:rPr lang="zh-TW" altLang="en-US" dirty="0" smtClean="0"/>
              <a:t>女到</a:t>
            </a:r>
            <a:r>
              <a:rPr lang="en-US" altLang="zh-TW" dirty="0" smtClean="0"/>
              <a:t>B</a:t>
            </a:r>
            <a:r>
              <a:rPr lang="zh-TW" altLang="en-US" dirty="0" smtClean="0"/>
              <a:t>男家玩</a:t>
            </a:r>
            <a:r>
              <a:rPr lang="en-US" altLang="zh-TW" dirty="0" smtClean="0"/>
              <a:t>,</a:t>
            </a:r>
            <a:r>
              <a:rPr lang="zh-TW" altLang="en-US" dirty="0" smtClean="0"/>
              <a:t>二人發生了性關係</a:t>
            </a:r>
            <a:r>
              <a:rPr lang="en-US" altLang="zh-TW" dirty="0" smtClean="0"/>
              <a:t>,</a:t>
            </a:r>
            <a:r>
              <a:rPr lang="zh-TW" altLang="en-US" dirty="0" smtClean="0"/>
              <a:t>之後</a:t>
            </a:r>
            <a:r>
              <a:rPr lang="en-US" altLang="zh-TW" dirty="0" smtClean="0"/>
              <a:t>A</a:t>
            </a:r>
            <a:r>
              <a:rPr lang="zh-TW" altLang="en-US" dirty="0" smtClean="0"/>
              <a:t>女情緒低落</a:t>
            </a:r>
            <a:r>
              <a:rPr lang="en-US" altLang="zh-TW" dirty="0" smtClean="0"/>
              <a:t>,</a:t>
            </a:r>
            <a:r>
              <a:rPr lang="zh-TW" altLang="en-US" dirty="0" smtClean="0"/>
              <a:t>開學後被導師發現</a:t>
            </a:r>
            <a:r>
              <a:rPr lang="en-US" altLang="zh-TW" dirty="0" smtClean="0"/>
              <a:t>,</a:t>
            </a:r>
            <a:r>
              <a:rPr lang="zh-TW" altLang="en-US" dirty="0" smtClean="0"/>
              <a:t>一再追問下</a:t>
            </a:r>
            <a:r>
              <a:rPr lang="en-US" altLang="zh-TW" dirty="0" smtClean="0"/>
              <a:t>,A</a:t>
            </a:r>
            <a:r>
              <a:rPr lang="zh-TW" altLang="en-US" dirty="0" smtClean="0"/>
              <a:t>女才透露出和男友發生性關係</a:t>
            </a:r>
            <a:r>
              <a:rPr lang="en-US" altLang="zh-TW" dirty="0" smtClean="0"/>
              <a:t>,</a:t>
            </a:r>
            <a:r>
              <a:rPr lang="zh-TW" altLang="en-US" dirty="0" smtClean="0"/>
              <a:t>校方隨即通報並通知</a:t>
            </a:r>
            <a:r>
              <a:rPr lang="en-US" altLang="zh-TW" dirty="0" smtClean="0"/>
              <a:t>B</a:t>
            </a:r>
            <a:r>
              <a:rPr lang="zh-TW" altLang="en-US" dirty="0" smtClean="0"/>
              <a:t>男學校</a:t>
            </a:r>
            <a:r>
              <a:rPr lang="zh-TW" altLang="en-US" dirty="0"/>
              <a:t>。</a:t>
            </a:r>
            <a:endParaRPr lang="en-US" altLang="zh-TW" dirty="0" smtClean="0"/>
          </a:p>
          <a:p>
            <a:pPr fontAlgn="auto">
              <a:spcAft>
                <a:spcPts val="0"/>
              </a:spcAft>
              <a:buFont typeface="Arial" pitchFamily="34" charset="0"/>
              <a:buChar char="•"/>
              <a:defRPr/>
            </a:pPr>
            <a:r>
              <a:rPr lang="zh-TW" altLang="en-US" dirty="0" smtClean="0"/>
              <a:t>校方詢問</a:t>
            </a:r>
            <a:r>
              <a:rPr lang="en-US" altLang="zh-TW" dirty="0" smtClean="0"/>
              <a:t>B</a:t>
            </a:r>
            <a:r>
              <a:rPr lang="zh-TW" altLang="en-US" dirty="0" smtClean="0"/>
              <a:t>男</a:t>
            </a:r>
            <a:r>
              <a:rPr lang="en-US" altLang="zh-TW" dirty="0" smtClean="0"/>
              <a:t>,B</a:t>
            </a:r>
            <a:r>
              <a:rPr lang="zh-TW" altLang="en-US" dirty="0" smtClean="0"/>
              <a:t>男亦坦誠有此事</a:t>
            </a:r>
            <a:r>
              <a:rPr lang="en-US" altLang="zh-TW" dirty="0" smtClean="0"/>
              <a:t>,</a:t>
            </a:r>
            <a:r>
              <a:rPr lang="zh-TW" altLang="en-US" dirty="0" smtClean="0"/>
              <a:t>校方認為雙方說法一致</a:t>
            </a:r>
            <a:r>
              <a:rPr lang="en-US" altLang="zh-TW" dirty="0" smtClean="0"/>
              <a:t>,</a:t>
            </a:r>
            <a:r>
              <a:rPr lang="zh-TW" altLang="en-US" dirty="0" smtClean="0"/>
              <a:t>故不組調查小組</a:t>
            </a:r>
            <a:r>
              <a:rPr lang="en-US" altLang="zh-TW" dirty="0" smtClean="0"/>
              <a:t>,</a:t>
            </a:r>
            <a:r>
              <a:rPr lang="zh-TW" altLang="en-US" dirty="0" smtClean="0"/>
              <a:t>以輔導和性平教育結案。</a:t>
            </a:r>
            <a:endParaRPr lang="zh-TW"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標題 1"/>
          <p:cNvSpPr>
            <a:spLocks noGrp="1"/>
          </p:cNvSpPr>
          <p:nvPr>
            <p:ph type="title"/>
          </p:nvPr>
        </p:nvSpPr>
        <p:spPr>
          <a:xfrm>
            <a:off x="519113" y="0"/>
            <a:ext cx="8229600" cy="1143000"/>
          </a:xfrm>
        </p:spPr>
        <p:txBody>
          <a:bodyPr/>
          <a:lstStyle/>
          <a:p>
            <a:r>
              <a:rPr lang="zh-TW" altLang="en-US" smtClean="0"/>
              <a:t>老師不需要一肩承擔</a:t>
            </a:r>
          </a:p>
        </p:txBody>
      </p:sp>
      <p:sp>
        <p:nvSpPr>
          <p:cNvPr id="3" name="內容版面配置區 2"/>
          <p:cNvSpPr>
            <a:spLocks noGrp="1"/>
          </p:cNvSpPr>
          <p:nvPr>
            <p:ph idx="1"/>
          </p:nvPr>
        </p:nvSpPr>
        <p:spPr>
          <a:xfrm>
            <a:off x="436563" y="1309688"/>
            <a:ext cx="8220075" cy="5091112"/>
          </a:xfrm>
        </p:spPr>
        <p:txBody>
          <a:bodyPr/>
          <a:lstStyle/>
          <a:p>
            <a:pPr fontAlgn="auto">
              <a:spcAft>
                <a:spcPts val="0"/>
              </a:spcAft>
              <a:buFont typeface="Arial" pitchFamily="34" charset="0"/>
              <a:buChar char="•"/>
              <a:defRPr/>
            </a:pPr>
            <a:r>
              <a:rPr lang="zh-TW" altLang="en-US" sz="3000" dirty="0" smtClean="0"/>
              <a:t>老師不需肩負釐清事實真相的責任。</a:t>
            </a:r>
            <a:endParaRPr lang="en-US" altLang="zh-TW" sz="3000" dirty="0" smtClean="0"/>
          </a:p>
          <a:p>
            <a:pPr fontAlgn="auto">
              <a:spcAft>
                <a:spcPts val="0"/>
              </a:spcAft>
              <a:buFont typeface="Arial" pitchFamily="34" charset="0"/>
              <a:buChar char="•"/>
              <a:defRPr/>
            </a:pPr>
            <a:r>
              <a:rPr lang="zh-TW" altLang="en-US" sz="3000" dirty="0" smtClean="0"/>
              <a:t>老師可協助資料收集。避免資料被污染，失去公信力，請同學個別寫下不舒服的經驗，此事不宜由同學代勞，也不宜大家寫在同一張紙上。</a:t>
            </a:r>
            <a:endParaRPr lang="en-US" altLang="zh-TW" sz="3000" dirty="0" smtClean="0"/>
          </a:p>
          <a:p>
            <a:pPr fontAlgn="auto">
              <a:spcAft>
                <a:spcPts val="0"/>
              </a:spcAft>
              <a:buFont typeface="Arial" pitchFamily="34" charset="0"/>
              <a:buChar char="•"/>
              <a:defRPr/>
            </a:pPr>
            <a:r>
              <a:rPr lang="zh-TW" altLang="en-US" sz="3000" dirty="0" smtClean="0"/>
              <a:t>同班同學發生的事導師最是煎熬，不管事實真相如何，先降低互動，避免惡化問題，其他同學不要捲入，避免好心做壞事，降低同學選邊站，班級分裂。</a:t>
            </a:r>
            <a:endParaRPr lang="en-US" altLang="zh-TW" sz="3000" dirty="0" smtClean="0"/>
          </a:p>
          <a:p>
            <a:pPr fontAlgn="auto">
              <a:spcAft>
                <a:spcPts val="0"/>
              </a:spcAft>
              <a:buFont typeface="Arial" pitchFamily="34" charset="0"/>
              <a:buChar char="•"/>
              <a:defRPr/>
            </a:pPr>
            <a:r>
              <a:rPr lang="zh-TW" altLang="en-US" sz="3000" dirty="0" smtClean="0"/>
              <a:t>家長第一時間求助導師，但校方在第一時間要責成對外說明窗口，以降低導師工作與壓力。</a:t>
            </a:r>
            <a:endParaRPr lang="en-US" altLang="zh-TW" sz="3000" dirty="0" smtClean="0"/>
          </a:p>
          <a:p>
            <a:pPr fontAlgn="auto">
              <a:spcAft>
                <a:spcPts val="0"/>
              </a:spcAft>
              <a:buFont typeface="Arial" pitchFamily="34" charset="0"/>
              <a:buChar char="•"/>
              <a:defRPr/>
            </a:pPr>
            <a:r>
              <a:rPr lang="zh-TW" altLang="en-US" sz="3000" dirty="0" smtClean="0"/>
              <a:t>導師態度中立，無論你心中認同是誰，家長都在注意老師態度是否偏頗。</a:t>
            </a:r>
            <a:endParaRPr lang="zh-TW"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標題 1"/>
          <p:cNvSpPr>
            <a:spLocks noGrp="1"/>
          </p:cNvSpPr>
          <p:nvPr>
            <p:ph type="title"/>
          </p:nvPr>
        </p:nvSpPr>
        <p:spPr>
          <a:xfrm>
            <a:off x="901700" y="-203200"/>
            <a:ext cx="6897688" cy="1081088"/>
          </a:xfrm>
        </p:spPr>
        <p:txBody>
          <a:bodyPr/>
          <a:lstStyle/>
          <a:p>
            <a:r>
              <a:rPr lang="zh-TW" altLang="en-US" smtClean="0"/>
              <a:t>性平業務承辦單位</a:t>
            </a:r>
            <a:r>
              <a:rPr lang="en-US" altLang="zh-TW" smtClean="0"/>
              <a:t>(</a:t>
            </a:r>
            <a:r>
              <a:rPr lang="zh-TW" altLang="en-US" smtClean="0"/>
              <a:t>學務處</a:t>
            </a:r>
            <a:r>
              <a:rPr lang="en-US" altLang="zh-TW" smtClean="0"/>
              <a:t>)</a:t>
            </a:r>
            <a:endParaRPr lang="zh-TW" altLang="en-US" smtClean="0"/>
          </a:p>
        </p:txBody>
      </p:sp>
      <p:sp>
        <p:nvSpPr>
          <p:cNvPr id="79874" name="內容版面配置區 2"/>
          <p:cNvSpPr>
            <a:spLocks noGrp="1"/>
          </p:cNvSpPr>
          <p:nvPr>
            <p:ph idx="1"/>
          </p:nvPr>
        </p:nvSpPr>
        <p:spPr>
          <a:xfrm>
            <a:off x="230188" y="614363"/>
            <a:ext cx="8747125" cy="5837237"/>
          </a:xfrm>
        </p:spPr>
        <p:txBody>
          <a:bodyPr/>
          <a:lstStyle/>
          <a:p>
            <a:pPr>
              <a:spcBef>
                <a:spcPts val="600"/>
              </a:spcBef>
            </a:pPr>
            <a:r>
              <a:rPr lang="zh-TW" altLang="en-US" sz="2600" smtClean="0"/>
              <a:t>通報</a:t>
            </a:r>
            <a:r>
              <a:rPr lang="en-US" altLang="zh-TW" sz="2600" smtClean="0"/>
              <a:t>(</a:t>
            </a:r>
            <a:r>
              <a:rPr lang="zh-TW" altLang="en-US" sz="2600" smtClean="0"/>
              <a:t>社政、校安通報</a:t>
            </a:r>
            <a:r>
              <a:rPr lang="en-US" altLang="zh-TW" sz="2600" smtClean="0"/>
              <a:t>)</a:t>
            </a:r>
            <a:r>
              <a:rPr lang="zh-TW" altLang="en-US" sz="2600" smtClean="0"/>
              <a:t>，被行為人多時，不能選一、二個嚴重的通報，要全部通報。</a:t>
            </a:r>
            <a:endParaRPr lang="en-US" altLang="zh-TW" sz="2600" smtClean="0"/>
          </a:p>
          <a:p>
            <a:pPr>
              <a:spcBef>
                <a:spcPts val="600"/>
              </a:spcBef>
            </a:pPr>
            <a:r>
              <a:rPr lang="zh-TW" altLang="en-US" sz="2600" smtClean="0"/>
              <a:t>啟動校內協調機制</a:t>
            </a:r>
            <a:r>
              <a:rPr lang="en-US" altLang="zh-TW" sz="2600" smtClean="0"/>
              <a:t>(</a:t>
            </a:r>
            <a:r>
              <a:rPr lang="zh-TW" altLang="en-US" sz="2600" smtClean="0"/>
              <a:t>校長主持</a:t>
            </a:r>
            <a:r>
              <a:rPr lang="en-US" altLang="zh-TW" sz="2600" smtClean="0"/>
              <a:t>)</a:t>
            </a:r>
            <a:r>
              <a:rPr lang="zh-TW" altLang="en-US" sz="2600" smtClean="0"/>
              <a:t>，調課請假相關事宜。</a:t>
            </a:r>
            <a:endParaRPr lang="en-US" altLang="zh-TW" sz="2600" smtClean="0"/>
          </a:p>
          <a:p>
            <a:pPr>
              <a:spcBef>
                <a:spcPts val="600"/>
              </a:spcBef>
            </a:pPr>
            <a:r>
              <a:rPr lang="zh-TW" altLang="en-US" sz="2600" smtClean="0"/>
              <a:t>告知家長所有相關權益，授理家長諮詢。</a:t>
            </a:r>
            <a:endParaRPr lang="en-US" altLang="zh-TW" sz="2600" smtClean="0"/>
          </a:p>
          <a:p>
            <a:pPr>
              <a:spcBef>
                <a:spcPts val="600"/>
              </a:spcBef>
            </a:pPr>
            <a:r>
              <a:rPr lang="zh-TW" altLang="en-US" sz="2600" smtClean="0"/>
              <a:t>通知家長時注意分居或離婚家長，雙方都要通知到。</a:t>
            </a:r>
            <a:endParaRPr lang="en-US" altLang="zh-TW" sz="2600" smtClean="0"/>
          </a:p>
          <a:p>
            <a:pPr>
              <a:spcBef>
                <a:spcPts val="600"/>
              </a:spcBef>
            </a:pPr>
            <a:r>
              <a:rPr lang="zh-TW" altLang="en-US" sz="2600" smtClean="0"/>
              <a:t>靜候家長提出申請調查，或以檢舉案處理。</a:t>
            </a:r>
            <a:endParaRPr lang="en-US" altLang="zh-TW" sz="2600" smtClean="0"/>
          </a:p>
          <a:p>
            <a:pPr>
              <a:spcBef>
                <a:spcPts val="600"/>
              </a:spcBef>
            </a:pPr>
            <a:r>
              <a:rPr lang="zh-TW" altLang="en-US" sz="2600" smtClean="0"/>
              <a:t>家長都維護自己孩子，帶著同理心，態度中立、不論斷。不要試圖為其中一方緩頰，或歸咎責任於其中一方。</a:t>
            </a:r>
            <a:endParaRPr lang="en-US" altLang="zh-TW" sz="2600" smtClean="0"/>
          </a:p>
          <a:p>
            <a:pPr>
              <a:spcBef>
                <a:spcPts val="600"/>
              </a:spcBef>
            </a:pPr>
            <a:r>
              <a:rPr lang="zh-TW" altLang="en-US" sz="2600" smtClean="0"/>
              <a:t>若家長失控對疑似行為人咆哮，保護學生安全，並提醒家長的權益，以釐清真相。</a:t>
            </a:r>
            <a:endParaRPr lang="en-US" altLang="zh-TW" sz="2600" smtClean="0"/>
          </a:p>
          <a:p>
            <a:pPr>
              <a:spcBef>
                <a:spcPts val="600"/>
              </a:spcBef>
            </a:pPr>
            <a:r>
              <a:rPr lang="zh-TW" altLang="en-US" sz="2600" smtClean="0"/>
              <a:t>注意</a:t>
            </a:r>
            <a:r>
              <a:rPr lang="en-US" altLang="zh-TW" sz="2600" smtClean="0"/>
              <a:t>!</a:t>
            </a:r>
            <a:r>
              <a:rPr lang="zh-TW" altLang="en-US" sz="2600" smtClean="0"/>
              <a:t>不需要先行調查細節，避免重覆詢問。</a:t>
            </a:r>
            <a:endParaRPr lang="en-US" altLang="zh-TW" sz="2600" smtClean="0"/>
          </a:p>
          <a:p>
            <a:pPr>
              <a:spcBef>
                <a:spcPts val="600"/>
              </a:spcBef>
            </a:pPr>
            <a:r>
              <a:rPr lang="zh-TW" altLang="en-US" sz="2600" smtClean="0">
                <a:solidFill>
                  <a:schemeClr val="bg1"/>
                </a:solidFill>
              </a:rPr>
              <a:t>生教組可以口頭告誡，避免事態惡化，若二造雙方横生枝節，併案處理。</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標題 1"/>
          <p:cNvSpPr>
            <a:spLocks noGrp="1"/>
          </p:cNvSpPr>
          <p:nvPr>
            <p:ph type="title"/>
          </p:nvPr>
        </p:nvSpPr>
        <p:spPr>
          <a:xfrm>
            <a:off x="436563" y="0"/>
            <a:ext cx="8229600" cy="1143000"/>
          </a:xfrm>
        </p:spPr>
        <p:txBody>
          <a:bodyPr/>
          <a:lstStyle/>
          <a:p>
            <a:r>
              <a:rPr lang="zh-TW" altLang="en-US" smtClean="0"/>
              <a:t>輔導室</a:t>
            </a:r>
          </a:p>
        </p:txBody>
      </p:sp>
      <p:sp>
        <p:nvSpPr>
          <p:cNvPr id="3" name="內容版面配置區 2"/>
          <p:cNvSpPr>
            <a:spLocks noGrp="1"/>
          </p:cNvSpPr>
          <p:nvPr>
            <p:ph idx="1"/>
          </p:nvPr>
        </p:nvSpPr>
        <p:spPr>
          <a:xfrm>
            <a:off x="234950" y="1357313"/>
            <a:ext cx="8550275" cy="4724400"/>
          </a:xfrm>
        </p:spPr>
        <p:txBody>
          <a:bodyPr rtlCol="0">
            <a:normAutofit fontScale="92500" lnSpcReduction="10000"/>
          </a:bodyPr>
          <a:lstStyle/>
          <a:p>
            <a:pPr fontAlgn="auto">
              <a:spcAft>
                <a:spcPts val="0"/>
              </a:spcAft>
              <a:buFont typeface="Arial" pitchFamily="34" charset="0"/>
              <a:buChar char="•"/>
              <a:defRPr/>
            </a:pPr>
            <a:r>
              <a:rPr lang="zh-TW" altLang="en-US" dirty="0" smtClean="0"/>
              <a:t>二造雙方的輔導，先以事件對當事人造成的衝擊為主，漸漸導入深化的內在心理歷程。</a:t>
            </a:r>
            <a:endParaRPr lang="en-US" altLang="zh-TW" dirty="0" smtClean="0"/>
          </a:p>
          <a:p>
            <a:pPr fontAlgn="auto">
              <a:spcAft>
                <a:spcPts val="0"/>
              </a:spcAft>
              <a:buFont typeface="Arial" pitchFamily="34" charset="0"/>
              <a:buChar char="•"/>
              <a:defRPr/>
            </a:pPr>
            <a:r>
              <a:rPr lang="zh-TW" altLang="en-US" dirty="0" smtClean="0"/>
              <a:t>若同一事件受害者數人，是否團體輔導需評估。若在調查釐清真相前，當事人的說詞是否被交互影響，降低在釐清真相時的可信度。</a:t>
            </a:r>
            <a:endParaRPr lang="en-US" altLang="zh-TW" dirty="0" smtClean="0"/>
          </a:p>
          <a:p>
            <a:pPr fontAlgn="auto">
              <a:spcAft>
                <a:spcPts val="0"/>
              </a:spcAft>
              <a:buFont typeface="Arial" pitchFamily="34" charset="0"/>
              <a:buChar char="•"/>
              <a:defRPr/>
            </a:pPr>
            <a:r>
              <a:rPr lang="zh-TW" altLang="en-US" dirty="0" smtClean="0"/>
              <a:t>學校引進家防中心輔導資源時，主導權仍在學校，希望什麼樣專業背景、性別的專業人員來接觸學生，學校仍可提出期待做溝通。</a:t>
            </a:r>
            <a:endParaRPr lang="en-US" altLang="zh-TW" dirty="0" smtClean="0"/>
          </a:p>
          <a:p>
            <a:pPr fontAlgn="auto">
              <a:spcAft>
                <a:spcPts val="0"/>
              </a:spcAft>
              <a:buFont typeface="Arial" pitchFamily="34" charset="0"/>
              <a:buChar char="•"/>
              <a:defRPr/>
            </a:pPr>
            <a:r>
              <a:rPr lang="zh-TW" altLang="en-US" dirty="0" smtClean="0"/>
              <a:t>依防治準則</a:t>
            </a:r>
            <a:r>
              <a:rPr lang="en-US" altLang="zh-TW" dirty="0" smtClean="0"/>
              <a:t>No.21</a:t>
            </a:r>
            <a:r>
              <a:rPr lang="zh-TW" altLang="en-US" dirty="0" smtClean="0"/>
              <a:t>「</a:t>
            </a:r>
            <a:r>
              <a:rPr lang="en-US" altLang="zh-TW" dirty="0" smtClean="0"/>
              <a:t>…</a:t>
            </a:r>
            <a:r>
              <a:rPr lang="zh-TW" altLang="en-US" dirty="0" smtClean="0"/>
              <a:t>當事人之輔導人員應迴避該事件之調查工作</a:t>
            </a:r>
            <a:r>
              <a:rPr lang="en-US" altLang="zh-TW" dirty="0" smtClean="0"/>
              <a:t>…</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邊形 3"/>
          <p:cNvSpPr/>
          <p:nvPr/>
        </p:nvSpPr>
        <p:spPr>
          <a:xfrm>
            <a:off x="266700" y="5411788"/>
            <a:ext cx="8382000" cy="8223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3200" dirty="0">
                <a:latin typeface="標楷體" panose="03000509000000000000" pitchFamily="65" charset="-120"/>
                <a:ea typeface="標楷體" panose="03000509000000000000" pitchFamily="65" charset="-120"/>
              </a:rPr>
              <a:t>校長是捍衛學校的依法行政主權的關鍵人物</a:t>
            </a:r>
          </a:p>
        </p:txBody>
      </p:sp>
      <p:sp>
        <p:nvSpPr>
          <p:cNvPr id="81922" name="標題 1"/>
          <p:cNvSpPr>
            <a:spLocks noGrp="1"/>
          </p:cNvSpPr>
          <p:nvPr>
            <p:ph type="title"/>
          </p:nvPr>
        </p:nvSpPr>
        <p:spPr>
          <a:xfrm>
            <a:off x="1003300" y="0"/>
            <a:ext cx="6757988" cy="1081088"/>
          </a:xfrm>
        </p:spPr>
        <p:txBody>
          <a:bodyPr/>
          <a:lstStyle/>
          <a:p>
            <a:r>
              <a:rPr lang="zh-TW" altLang="en-US" smtClean="0"/>
              <a:t>民代介入</a:t>
            </a:r>
          </a:p>
        </p:txBody>
      </p:sp>
      <p:sp>
        <p:nvSpPr>
          <p:cNvPr id="3" name="內容版面配置區 2"/>
          <p:cNvSpPr>
            <a:spLocks noGrp="1"/>
          </p:cNvSpPr>
          <p:nvPr>
            <p:ph idx="1"/>
          </p:nvPr>
        </p:nvSpPr>
        <p:spPr>
          <a:xfrm>
            <a:off x="655638" y="1203325"/>
            <a:ext cx="7894637" cy="4556125"/>
          </a:xfrm>
        </p:spPr>
        <p:txBody>
          <a:bodyPr rtlCol="0">
            <a:normAutofit/>
          </a:bodyPr>
          <a:lstStyle/>
          <a:p>
            <a:pPr fontAlgn="auto">
              <a:spcAft>
                <a:spcPts val="0"/>
              </a:spcAft>
              <a:buFont typeface="Arial" pitchFamily="34" charset="0"/>
              <a:buChar char="•"/>
              <a:defRPr/>
            </a:pPr>
            <a:r>
              <a:rPr lang="zh-TW" altLang="en-US" dirty="0" smtClean="0"/>
              <a:t>民代是誰找來的</a:t>
            </a:r>
            <a:r>
              <a:rPr lang="en-US" altLang="zh-TW" dirty="0" smtClean="0"/>
              <a:t>?</a:t>
            </a:r>
            <a:r>
              <a:rPr lang="zh-TW" altLang="en-US" dirty="0" smtClean="0"/>
              <a:t>代表那一方</a:t>
            </a:r>
            <a:r>
              <a:rPr lang="en-US" altLang="zh-TW" dirty="0" smtClean="0"/>
              <a:t>?</a:t>
            </a:r>
          </a:p>
          <a:p>
            <a:pPr fontAlgn="auto">
              <a:spcAft>
                <a:spcPts val="0"/>
              </a:spcAft>
              <a:buFont typeface="Arial" pitchFamily="34" charset="0"/>
              <a:buChar char="•"/>
              <a:defRPr/>
            </a:pPr>
            <a:r>
              <a:rPr lang="zh-TW" altLang="en-US" dirty="0" smtClean="0"/>
              <a:t>民代會不會往上報告</a:t>
            </a:r>
            <a:r>
              <a:rPr lang="en-US" altLang="zh-TW" dirty="0" smtClean="0"/>
              <a:t>?</a:t>
            </a:r>
          </a:p>
          <a:p>
            <a:pPr fontAlgn="auto">
              <a:spcAft>
                <a:spcPts val="0"/>
              </a:spcAft>
              <a:buFont typeface="Arial" pitchFamily="34" charset="0"/>
              <a:buChar char="•"/>
              <a:defRPr/>
            </a:pPr>
            <a:r>
              <a:rPr lang="zh-TW" altLang="en-US" dirty="0" smtClean="0"/>
              <a:t>民代的目的是施壓</a:t>
            </a:r>
            <a:r>
              <a:rPr lang="en-US" altLang="zh-TW" dirty="0" smtClean="0"/>
              <a:t>?</a:t>
            </a:r>
            <a:r>
              <a:rPr lang="zh-TW" altLang="en-US" dirty="0" smtClean="0"/>
              <a:t>喬事情</a:t>
            </a:r>
            <a:r>
              <a:rPr lang="en-US" altLang="zh-TW" dirty="0" smtClean="0"/>
              <a:t>?</a:t>
            </a:r>
          </a:p>
          <a:p>
            <a:pPr fontAlgn="auto">
              <a:spcAft>
                <a:spcPts val="0"/>
              </a:spcAft>
              <a:buFont typeface="Arial" pitchFamily="34" charset="0"/>
              <a:buChar char="•"/>
              <a:defRPr/>
            </a:pPr>
            <a:r>
              <a:rPr lang="zh-TW" altLang="en-US" dirty="0" smtClean="0"/>
              <a:t>地點在校內或校外差別在那兒</a:t>
            </a:r>
            <a:r>
              <a:rPr lang="en-US" altLang="zh-TW" dirty="0" smtClean="0"/>
              <a:t>?</a:t>
            </a:r>
          </a:p>
          <a:p>
            <a:pPr fontAlgn="auto">
              <a:spcAft>
                <a:spcPts val="0"/>
              </a:spcAft>
              <a:buFont typeface="Arial" pitchFamily="34" charset="0"/>
              <a:buChar char="•"/>
              <a:defRPr/>
            </a:pPr>
            <a:r>
              <a:rPr lang="zh-TW" altLang="en-US" dirty="0" smtClean="0"/>
              <a:t>和解地點選擇的考慮亦然。</a:t>
            </a:r>
            <a:endParaRPr lang="en-US" altLang="zh-TW" dirty="0" smtClean="0"/>
          </a:p>
          <a:p>
            <a:pPr fontAlgn="auto">
              <a:spcAft>
                <a:spcPts val="0"/>
              </a:spcAft>
              <a:buFont typeface="Arial" pitchFamily="34" charset="0"/>
              <a:buChar char="•"/>
              <a:defRPr/>
            </a:pPr>
            <a:r>
              <a:rPr lang="zh-TW" altLang="en-US" dirty="0" smtClean="0"/>
              <a:t>媒體曝光，學校不宜對任一方解釋，只要說明後續處理措施即可。</a:t>
            </a:r>
            <a:endParaRPr lang="en-US" altLang="zh-TW" dirty="0" smtClean="0"/>
          </a:p>
          <a:p>
            <a:pPr fontAlgn="auto">
              <a:spcAft>
                <a:spcPts val="0"/>
              </a:spcAft>
              <a:buFont typeface="Arial" pitchFamily="34" charset="0"/>
              <a:buChar char="•"/>
              <a:defRPr/>
            </a:pPr>
            <a:endParaRPr lang="en-US" altLang="zh-TW" dirty="0" smtClean="0"/>
          </a:p>
          <a:p>
            <a:pPr marL="0" indent="0" fontAlgn="auto">
              <a:spcAft>
                <a:spcPts val="0"/>
              </a:spcAft>
              <a:buFont typeface="Arial" pitchFamily="34" charset="0"/>
              <a:buNone/>
              <a:defRPr/>
            </a:pPr>
            <a:endParaRPr lang="en-US" altLang="zh-TW"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组合 11"/>
          <p:cNvGrpSpPr>
            <a:grpSpLocks/>
          </p:cNvGrpSpPr>
          <p:nvPr/>
        </p:nvGrpSpPr>
        <p:grpSpPr bwMode="auto">
          <a:xfrm>
            <a:off x="1071563" y="1357313"/>
            <a:ext cx="5124450" cy="1200150"/>
            <a:chOff x="913694" y="571480"/>
            <a:chExt cx="5124060" cy="1200329"/>
          </a:xfrm>
        </p:grpSpPr>
        <p:sp>
          <p:nvSpPr>
            <p:cNvPr id="9" name="矩形 8"/>
            <p:cNvSpPr/>
            <p:nvPr/>
          </p:nvSpPr>
          <p:spPr>
            <a:xfrm>
              <a:off x="928662" y="571480"/>
              <a:ext cx="5109092" cy="1200329"/>
            </a:xfrm>
            <a:prstGeom prst="rect">
              <a:avLst/>
            </a:prstGeom>
            <a:noFill/>
          </p:spPr>
          <p:txBody>
            <a:bodyPr wrap="none">
              <a:spAutoFit/>
            </a:bodyPr>
            <a:lstStyle/>
            <a:p>
              <a:pPr algn="ctr" fontAlgn="auto">
                <a:spcBef>
                  <a:spcPts val="0"/>
                </a:spcBef>
                <a:spcAft>
                  <a:spcPts val="0"/>
                </a:spcAft>
                <a:defRPr/>
              </a:pPr>
              <a:r>
                <a:rPr kumimoji="0" lang="en-US" altLang="zh-CN" sz="72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a typeface="+mn-ea"/>
                  <a:cs typeface="Arial" pitchFamily="34" charset="0"/>
                </a:rPr>
                <a:t>Thank you!</a:t>
              </a:r>
              <a:endParaRPr kumimoji="0" lang="zh-CN" altLang="en-US" sz="72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endParaRPr>
            </a:p>
          </p:txBody>
        </p:sp>
        <p:sp>
          <p:nvSpPr>
            <p:cNvPr id="10" name="矩形 9"/>
            <p:cNvSpPr/>
            <p:nvPr/>
          </p:nvSpPr>
          <p:spPr>
            <a:xfrm>
              <a:off x="913694" y="571480"/>
              <a:ext cx="5109092" cy="1200329"/>
            </a:xfrm>
            <a:prstGeom prst="rect">
              <a:avLst/>
            </a:prstGeom>
            <a:noFill/>
          </p:spPr>
          <p:txBody>
            <a:bodyPr wrap="none">
              <a:spAutoFit/>
            </a:bodyPr>
            <a:lstStyle/>
            <a:p>
              <a:pPr algn="ctr" fontAlgn="auto">
                <a:spcBef>
                  <a:spcPts val="0"/>
                </a:spcBef>
                <a:spcAft>
                  <a:spcPts val="0"/>
                </a:spcAft>
                <a:defRPr/>
              </a:pPr>
              <a:r>
                <a:rPr kumimoji="0" lang="en-US" altLang="zh-CN" sz="7200" b="1">
                  <a:ln w="18000">
                    <a:solidFill>
                      <a:schemeClr val="bg1"/>
                    </a:solidFill>
                    <a:prstDash val="solid"/>
                    <a:miter lim="800000"/>
                  </a:ln>
                  <a:noFill/>
                  <a:effectLst>
                    <a:outerShdw blurRad="25500" dist="23000" dir="7020000" algn="tl">
                      <a:srgbClr val="000000">
                        <a:alpha val="50000"/>
                      </a:srgbClr>
                    </a:outerShdw>
                  </a:effectLst>
                  <a:latin typeface="Arial" pitchFamily="34" charset="0"/>
                  <a:ea typeface="+mn-ea"/>
                  <a:cs typeface="Arial" pitchFamily="34" charset="0"/>
                </a:rPr>
                <a:t>Thank you!</a:t>
              </a:r>
              <a:endParaRPr kumimoji="0" lang="zh-CN" altLang="en-US" sz="7200" b="1">
                <a:ln w="18000">
                  <a:solidFill>
                    <a:schemeClr val="bg1"/>
                  </a:solidFill>
                  <a:prstDash val="solid"/>
                  <a:miter lim="800000"/>
                </a:ln>
                <a:noFill/>
                <a:effectLst>
                  <a:outerShdw blurRad="25500" dist="23000" dir="7020000" algn="tl">
                    <a:srgbClr val="000000">
                      <a:alpha val="50000"/>
                    </a:srgbClr>
                  </a:outerShdw>
                </a:effectLst>
                <a:latin typeface="+mn-lt"/>
                <a:ea typeface="+mn-ea"/>
              </a:endParaRPr>
            </a:p>
          </p:txBody>
        </p:sp>
      </p:gr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p:cNvSpPr>
            <a:spLocks noGrp="1"/>
          </p:cNvSpPr>
          <p:nvPr>
            <p:ph type="title"/>
          </p:nvPr>
        </p:nvSpPr>
        <p:spPr/>
        <p:txBody>
          <a:bodyPr/>
          <a:lstStyle/>
          <a:p>
            <a:r>
              <a:rPr lang="zh-TW" altLang="en-US" smtClean="0"/>
              <a:t>改編案例</a:t>
            </a:r>
            <a:r>
              <a:rPr lang="en-US" altLang="zh-TW" smtClean="0"/>
              <a:t>-2</a:t>
            </a:r>
            <a:r>
              <a:rPr lang="zh-TW" altLang="en-US" smtClean="0"/>
              <a:t>的迷思為何</a:t>
            </a:r>
          </a:p>
        </p:txBody>
      </p:sp>
      <p:sp>
        <p:nvSpPr>
          <p:cNvPr id="20482" name="內容版面配置區 2"/>
          <p:cNvSpPr>
            <a:spLocks noGrp="1"/>
          </p:cNvSpPr>
          <p:nvPr>
            <p:ph sz="quarter" idx="10"/>
          </p:nvPr>
        </p:nvSpPr>
        <p:spPr>
          <a:xfrm>
            <a:off x="323850" y="1628775"/>
            <a:ext cx="8208963" cy="4105275"/>
          </a:xfrm>
        </p:spPr>
        <p:txBody>
          <a:bodyPr/>
          <a:lstStyle/>
          <a:p>
            <a:r>
              <a:rPr lang="zh-TW" altLang="en-US" smtClean="0"/>
              <a:t>你認為</a:t>
            </a:r>
            <a:r>
              <a:rPr lang="en-US" altLang="zh-TW" smtClean="0"/>
              <a:t>….</a:t>
            </a:r>
            <a:endParaRPr lang="zh-TW" alt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a:xfrm>
            <a:off x="593725" y="244475"/>
            <a:ext cx="7956550" cy="1292225"/>
          </a:xfrm>
        </p:spPr>
        <p:txBody>
          <a:bodyPr/>
          <a:lstStyle/>
          <a:p>
            <a:r>
              <a:rPr lang="zh-TW" altLang="en-US" smtClean="0"/>
              <a:t>影片</a:t>
            </a:r>
          </a:p>
        </p:txBody>
      </p:sp>
      <p:sp>
        <p:nvSpPr>
          <p:cNvPr id="21506" name="內容版面配置區 2"/>
          <p:cNvSpPr>
            <a:spLocks noGrp="1"/>
          </p:cNvSpPr>
          <p:nvPr>
            <p:ph idx="1"/>
          </p:nvPr>
        </p:nvSpPr>
        <p:spPr/>
        <p:txBody>
          <a:bodyPr/>
          <a:lstStyle/>
          <a:p>
            <a:endParaRPr lang="zh-TW" altLang="en-US" smtClean="0"/>
          </a:p>
        </p:txBody>
      </p:sp>
      <p:pic>
        <p:nvPicPr>
          <p:cNvPr id="21507" name="圖片 3"/>
          <p:cNvPicPr>
            <a:picLocks noChangeAspect="1"/>
          </p:cNvPicPr>
          <p:nvPr/>
        </p:nvPicPr>
        <p:blipFill>
          <a:blip r:embed="rId2"/>
          <a:srcRect/>
          <a:stretch>
            <a:fillRect/>
          </a:stretch>
        </p:blipFill>
        <p:spPr bwMode="auto">
          <a:xfrm>
            <a:off x="593725" y="1536700"/>
            <a:ext cx="7956550" cy="5286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title"/>
          </p:nvPr>
        </p:nvSpPr>
        <p:spPr>
          <a:xfrm>
            <a:off x="593725" y="0"/>
            <a:ext cx="7956550" cy="1039813"/>
          </a:xfrm>
        </p:spPr>
        <p:txBody>
          <a:bodyPr/>
          <a:lstStyle/>
          <a:p>
            <a:r>
              <a:rPr lang="zh-TW" altLang="en-US" smtClean="0"/>
              <a:t>身體界線如何被模糊掉</a:t>
            </a:r>
            <a:r>
              <a:rPr lang="en-US" altLang="zh-TW" smtClean="0"/>
              <a:t>?</a:t>
            </a:r>
            <a:endParaRPr lang="zh-TW" altLang="en-US" smtClean="0"/>
          </a:p>
        </p:txBody>
      </p:sp>
      <p:sp>
        <p:nvSpPr>
          <p:cNvPr id="22530" name="內容版面配置區 2"/>
          <p:cNvSpPr>
            <a:spLocks noGrp="1"/>
          </p:cNvSpPr>
          <p:nvPr>
            <p:ph idx="1"/>
          </p:nvPr>
        </p:nvSpPr>
        <p:spPr>
          <a:xfrm>
            <a:off x="593725" y="1255713"/>
            <a:ext cx="7956550" cy="5253037"/>
          </a:xfrm>
        </p:spPr>
        <p:txBody>
          <a:bodyPr/>
          <a:lstStyle/>
          <a:p>
            <a:r>
              <a:rPr lang="zh-TW" altLang="en-US" smtClean="0"/>
              <a:t>哄騙</a:t>
            </a:r>
            <a:endParaRPr lang="en-US" altLang="zh-TW" smtClean="0"/>
          </a:p>
          <a:p>
            <a:r>
              <a:rPr lang="zh-TW" altLang="en-US" smtClean="0"/>
              <a:t>賄賂</a:t>
            </a:r>
            <a:endParaRPr lang="en-US" altLang="zh-TW" smtClean="0"/>
          </a:p>
          <a:p>
            <a:r>
              <a:rPr lang="zh-TW" altLang="en-US" smtClean="0"/>
              <a:t>恐嚇威脅</a:t>
            </a:r>
            <a:endParaRPr lang="en-US" altLang="zh-TW" smtClean="0"/>
          </a:p>
          <a:p>
            <a:r>
              <a:rPr lang="zh-TW" altLang="en-US" smtClean="0"/>
              <a:t>暴力</a:t>
            </a:r>
            <a:endParaRPr lang="en-US" altLang="zh-TW" smtClean="0"/>
          </a:p>
          <a:p>
            <a:r>
              <a:rPr lang="zh-TW" altLang="en-US" smtClean="0"/>
              <a:t>玩遊戲</a:t>
            </a:r>
            <a:endParaRPr lang="en-US" altLang="zh-TW" smtClean="0"/>
          </a:p>
          <a:p>
            <a:r>
              <a:rPr lang="zh-TW" altLang="en-US" smtClean="0"/>
              <a:t>甜言蜜語</a:t>
            </a:r>
            <a:endParaRPr lang="en-US" altLang="zh-TW" smtClean="0"/>
          </a:p>
        </p:txBody>
      </p:sp>
      <p:pic>
        <p:nvPicPr>
          <p:cNvPr id="4" name="圖片 3">
            <a:hlinkClick r:id="rId3" action="ppaction://hlinkfile"/>
          </p:cNvPr>
          <p:cNvPicPr>
            <a:picLocks noChangeAspect="1"/>
          </p:cNvPicPr>
          <p:nvPr/>
        </p:nvPicPr>
        <p:blipFill>
          <a:blip r:embed="rId4"/>
          <a:srcRect/>
          <a:stretch>
            <a:fillRect/>
          </a:stretch>
        </p:blipFill>
        <p:spPr bwMode="auto">
          <a:xfrm>
            <a:off x="22225" y="4813300"/>
            <a:ext cx="3406775" cy="2044700"/>
          </a:xfrm>
          <a:prstGeom prst="rect">
            <a:avLst/>
          </a:prstGeom>
          <a:noFill/>
          <a:ln w="9525">
            <a:noFill/>
            <a:miter lim="800000"/>
            <a:headEnd/>
            <a:tailEnd/>
          </a:ln>
        </p:spPr>
      </p:pic>
      <p:sp>
        <p:nvSpPr>
          <p:cNvPr id="6" name="五邊形 5"/>
          <p:cNvSpPr/>
          <p:nvPr/>
        </p:nvSpPr>
        <p:spPr>
          <a:xfrm flipH="1">
            <a:off x="3890963" y="1479550"/>
            <a:ext cx="5230812" cy="1147763"/>
          </a:xfrm>
          <a:prstGeom prst="homePlat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kumimoji="0" lang="zh-TW" altLang="en-US" sz="3200" dirty="0">
                <a:latin typeface="標楷體" panose="03000509000000000000" pitchFamily="65" charset="-120"/>
                <a:ea typeface="標楷體" panose="03000509000000000000" pitchFamily="65" charset="-120"/>
              </a:rPr>
              <a:t>看起來這段互動像什麼？</a:t>
            </a:r>
            <a:endParaRPr kumimoji="0" lang="zh-TW" altLang="en-US" sz="3200" dirty="0">
              <a:latin typeface="標楷體" panose="03000509000000000000" pitchFamily="65" charset="-120"/>
              <a:ea typeface="標楷體" panose="03000509000000000000" pitchFamily="65" charset="-120"/>
            </a:endParaRPr>
          </a:p>
        </p:txBody>
      </p:sp>
      <p:sp>
        <p:nvSpPr>
          <p:cNvPr id="7" name="五邊形 6"/>
          <p:cNvSpPr/>
          <p:nvPr/>
        </p:nvSpPr>
        <p:spPr>
          <a:xfrm flipH="1">
            <a:off x="3944938" y="4033838"/>
            <a:ext cx="5199062" cy="2295525"/>
          </a:xfrm>
          <a:prstGeom prst="homePlate">
            <a:avLst>
              <a:gd name="adj" fmla="val 23437"/>
            </a:avLst>
          </a:prstGeom>
        </p:spPr>
        <p:style>
          <a:lnRef idx="1">
            <a:schemeClr val="accent1"/>
          </a:lnRef>
          <a:fillRef idx="2">
            <a:schemeClr val="accent1"/>
          </a:fillRef>
          <a:effectRef idx="1">
            <a:schemeClr val="accent1"/>
          </a:effectRef>
          <a:fontRef idx="minor">
            <a:schemeClr val="dk1"/>
          </a:fontRef>
        </p:style>
        <p:txBody>
          <a:bodyPr anchor="ctr"/>
          <a:lstStyle/>
          <a:p>
            <a:pPr marL="179388" fontAlgn="auto">
              <a:spcBef>
                <a:spcPts val="0"/>
              </a:spcBef>
              <a:spcAft>
                <a:spcPts val="0"/>
              </a:spcAft>
              <a:defRPr/>
            </a:pPr>
            <a:r>
              <a:rPr kumimoji="0" lang="zh-TW" altLang="en-US" sz="3200" dirty="0">
                <a:latin typeface="標楷體" panose="03000509000000000000" pitchFamily="65" charset="-120"/>
                <a:ea typeface="標楷體" panose="03000509000000000000" pitchFamily="65" charset="-120"/>
              </a:rPr>
              <a:t>如果影片中的孩子學到</a:t>
            </a:r>
            <a:r>
              <a:rPr kumimoji="0" lang="en-US" altLang="zh-TW" sz="3200" dirty="0">
                <a:latin typeface="標楷體" panose="03000509000000000000" pitchFamily="65" charset="-120"/>
                <a:ea typeface="標楷體" panose="03000509000000000000" pitchFamily="65" charset="-120"/>
              </a:rPr>
              <a:t>,</a:t>
            </a:r>
            <a:r>
              <a:rPr kumimoji="0" lang="zh-TW" altLang="en-US" sz="3200" dirty="0">
                <a:latin typeface="標楷體" panose="03000509000000000000" pitchFamily="65" charset="-120"/>
                <a:ea typeface="標楷體" panose="03000509000000000000" pitchFamily="65" charset="-120"/>
              </a:rPr>
              <a:t>這是一種「玩」的形式</a:t>
            </a:r>
            <a:r>
              <a:rPr kumimoji="0" lang="zh-TW" altLang="en-US" sz="3200" dirty="0">
                <a:latin typeface="新細明體" panose="02020500000000000000" pitchFamily="18" charset="-120"/>
              </a:rPr>
              <a:t>，</a:t>
            </a:r>
            <a:r>
              <a:rPr kumimoji="0" lang="zh-TW" altLang="en-US" sz="3200" dirty="0">
                <a:latin typeface="標楷體" panose="03000509000000000000" pitchFamily="65" charset="-120"/>
                <a:ea typeface="標楷體" panose="03000509000000000000" pitchFamily="65" charset="-120"/>
              </a:rPr>
              <a:t>你覺得對她日後的影響可能是什麼</a:t>
            </a:r>
            <a:r>
              <a:rPr kumimoji="0" lang="en-US" altLang="zh-TW" sz="3200" dirty="0">
                <a:latin typeface="新細明體" panose="02020500000000000000" pitchFamily="18" charset="-120"/>
              </a:rPr>
              <a:t>?</a:t>
            </a:r>
            <a:endParaRPr kumimoji="0" lang="zh-TW" altLang="en-US" sz="3200" dirty="0">
              <a:latin typeface="標楷體" panose="03000509000000000000" pitchFamily="65" charset="-120"/>
              <a:ea typeface="標楷體" panose="03000509000000000000" pitchFamily="65" charset="-120"/>
            </a:endParaRPr>
          </a:p>
        </p:txBody>
      </p:sp>
      <p:sp>
        <p:nvSpPr>
          <p:cNvPr id="8" name="五邊形 7"/>
          <p:cNvSpPr/>
          <p:nvPr/>
        </p:nvSpPr>
        <p:spPr>
          <a:xfrm flipH="1">
            <a:off x="3913188" y="2760663"/>
            <a:ext cx="5230812" cy="1147762"/>
          </a:xfrm>
          <a:prstGeom prst="homePlat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kumimoji="0" lang="zh-TW" altLang="en-US" sz="3200" dirty="0">
                <a:latin typeface="標楷體" panose="03000509000000000000" pitchFamily="65" charset="-120"/>
                <a:ea typeface="標楷體" panose="03000509000000000000" pitchFamily="65" charset="-120"/>
              </a:rPr>
              <a:t>除了影片中看到的</a:t>
            </a:r>
            <a:r>
              <a:rPr kumimoji="0" lang="en-US" altLang="zh-TW" sz="3200" dirty="0">
                <a:latin typeface="標楷體" panose="03000509000000000000" pitchFamily="65" charset="-120"/>
                <a:ea typeface="標楷體" panose="03000509000000000000" pitchFamily="65" charset="-120"/>
              </a:rPr>
              <a:t>,</a:t>
            </a:r>
            <a:r>
              <a:rPr kumimoji="0" lang="zh-TW" altLang="en-US" sz="3200" dirty="0">
                <a:latin typeface="標楷體" panose="03000509000000000000" pitchFamily="65" charset="-120"/>
                <a:ea typeface="標楷體" panose="03000509000000000000" pitchFamily="65" charset="-120"/>
              </a:rPr>
              <a:t>你覺得當下還可能發生什麼事</a:t>
            </a:r>
            <a:r>
              <a:rPr kumimoji="0" lang="en-US" altLang="zh-TW" sz="3200" dirty="0">
                <a:latin typeface="標楷體" panose="03000509000000000000" pitchFamily="65" charset="-120"/>
                <a:ea typeface="標楷體" panose="03000509000000000000" pitchFamily="65" charset="-120"/>
              </a:rPr>
              <a:t>?</a:t>
            </a:r>
            <a:endParaRPr kumimoji="0" lang="zh-TW" altLang="en-US" sz="3200" dirty="0">
              <a:latin typeface="標楷體" panose="03000509000000000000" pitchFamily="65" charset="-120"/>
              <a:ea typeface="標楷體" panose="03000509000000000000" pitchFamily="65"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50" fill="hold"/>
                                        <p:tgtEl>
                                          <p:spTgt spid="6"/>
                                        </p:tgtEl>
                                        <p:attrNameLst>
                                          <p:attrName>ppt_x</p:attrName>
                                        </p:attrNameLst>
                                      </p:cBhvr>
                                      <p:tavLst>
                                        <p:tav tm="0">
                                          <p:val>
                                            <p:strVal val="#ppt_x"/>
                                          </p:val>
                                        </p:tav>
                                        <p:tav tm="100000">
                                          <p:val>
                                            <p:strVal val="#ppt_x"/>
                                          </p:val>
                                        </p:tav>
                                      </p:tavLst>
                                    </p:anim>
                                    <p:anim calcmode="lin" valueType="num">
                                      <p:cBhvr additive="base">
                                        <p:cTn id="15"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250" fill="hold"/>
                                        <p:tgtEl>
                                          <p:spTgt spid="8"/>
                                        </p:tgtEl>
                                        <p:attrNameLst>
                                          <p:attrName>ppt_x</p:attrName>
                                        </p:attrNameLst>
                                      </p:cBhvr>
                                      <p:tavLst>
                                        <p:tav tm="0">
                                          <p:val>
                                            <p:strVal val="#ppt_x"/>
                                          </p:val>
                                        </p:tav>
                                        <p:tav tm="100000">
                                          <p:val>
                                            <p:strVal val="#ppt_x"/>
                                          </p:val>
                                        </p:tav>
                                      </p:tavLst>
                                    </p:anim>
                                    <p:anim calcmode="lin" valueType="num">
                                      <p:cBhvr additive="base">
                                        <p:cTn id="21" dur="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50" fill="hold"/>
                                        <p:tgtEl>
                                          <p:spTgt spid="7"/>
                                        </p:tgtEl>
                                        <p:attrNameLst>
                                          <p:attrName>ppt_x</p:attrName>
                                        </p:attrNameLst>
                                      </p:cBhvr>
                                      <p:tavLst>
                                        <p:tav tm="0">
                                          <p:val>
                                            <p:strVal val="#ppt_x"/>
                                          </p:val>
                                        </p:tav>
                                        <p:tav tm="100000">
                                          <p:val>
                                            <p:strVal val="#ppt_x"/>
                                          </p:val>
                                        </p:tav>
                                      </p:tavLst>
                                    </p:anim>
                                    <p:anim calcmode="lin" valueType="num">
                                      <p:cBhvr additive="base">
                                        <p:cTn id="27"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佈景主題11">
  <a:themeElements>
    <a:clrScheme name="自定义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佈景主題11</Template>
  <TotalTime>8</TotalTime>
  <Words>7085</Words>
  <Application>Microsoft Office PowerPoint</Application>
  <PresentationFormat>如螢幕大小 (4:3)</PresentationFormat>
  <Paragraphs>345</Paragraphs>
  <Slides>64</Slides>
  <Notes>5</Notes>
  <HiddenSlides>0</HiddenSlides>
  <MMClips>0</MMClips>
  <ScaleCrop>false</ScaleCrop>
  <HeadingPairs>
    <vt:vector size="6" baseType="variant">
      <vt:variant>
        <vt:lpstr>使用字型</vt:lpstr>
      </vt:variant>
      <vt:variant>
        <vt:i4>11</vt:i4>
      </vt:variant>
      <vt:variant>
        <vt:lpstr>簡報設計範本</vt:lpstr>
      </vt:variant>
      <vt:variant>
        <vt:i4>7</vt:i4>
      </vt:variant>
      <vt:variant>
        <vt:lpstr>投影片標題</vt:lpstr>
      </vt:variant>
      <vt:variant>
        <vt:i4>64</vt:i4>
      </vt:variant>
    </vt:vector>
  </HeadingPairs>
  <TitlesOfParts>
    <vt:vector size="82" baseType="lpstr">
      <vt:lpstr>Calibri</vt:lpstr>
      <vt:lpstr>新細明體</vt:lpstr>
      <vt:lpstr>Arial</vt:lpstr>
      <vt:lpstr>Times New Roman</vt:lpstr>
      <vt:lpstr>標楷體</vt:lpstr>
      <vt:lpstr>Cambria</vt:lpstr>
      <vt:lpstr>宋体</vt:lpstr>
      <vt:lpstr>Arial Rounded MT Bold</vt:lpstr>
      <vt:lpstr>微軟正黑體</vt:lpstr>
      <vt:lpstr>Wingdings</vt:lpstr>
      <vt:lpstr>幼圆</vt:lpstr>
      <vt:lpstr>佈景主題11</vt:lpstr>
      <vt:lpstr>佈景主題11</vt:lpstr>
      <vt:lpstr>佈景主題11</vt:lpstr>
      <vt:lpstr>佈景主題11</vt:lpstr>
      <vt:lpstr>佈景主題11</vt:lpstr>
      <vt:lpstr>佈景主題11</vt:lpstr>
      <vt:lpstr>佈景主題11</vt:lpstr>
      <vt:lpstr>投影片 1</vt:lpstr>
      <vt:lpstr>授課大綱</vt:lpstr>
      <vt:lpstr>投影片 3</vt:lpstr>
      <vt:lpstr>改編案例-1</vt:lpstr>
      <vt:lpstr>影片</vt:lpstr>
      <vt:lpstr>改編案例-2</vt:lpstr>
      <vt:lpstr>改編案例-2的迷思為何</vt:lpstr>
      <vt:lpstr>影片</vt:lpstr>
      <vt:lpstr>身體界線如何被模糊掉?</vt:lpstr>
      <vt:lpstr>身體界限的目的</vt:lpstr>
      <vt:lpstr>校園性侵害性騷擾或性霸凌防治準則</vt:lpstr>
      <vt:lpstr>教師法第14條修正案</vt:lpstr>
      <vt:lpstr>教育人員任用條例第31條</vt:lpstr>
      <vt:lpstr>性侵害事件通報被害人年齡統計</vt:lpstr>
      <vt:lpstr>性侵害事件通報加害人年齡統計</vt:lpstr>
      <vt:lpstr>互動中易衍生的性別問題樣態</vt:lpstr>
      <vt:lpstr>投影片 17</vt:lpstr>
      <vt:lpstr>投影片 18</vt:lpstr>
      <vt:lpstr>老師的慣性</vt:lpstr>
      <vt:lpstr>特教校爆49起性暴力 要目擊學生「不要管」</vt:lpstr>
      <vt:lpstr>投影片 21</vt:lpstr>
      <vt:lpstr>隱含的問題</vt:lpstr>
      <vt:lpstr>投影片 23</vt:lpstr>
      <vt:lpstr>1021107男學生露內褲 女教官控性騷</vt:lpstr>
      <vt:lpstr>改編案例-3</vt:lpstr>
      <vt:lpstr>性平法的調查重點為何?</vt:lpstr>
      <vt:lpstr>性平法實施對象</vt:lpstr>
      <vt:lpstr>例外狀況</vt:lpstr>
      <vt:lpstr>性騷擾防治法(No.13)</vt:lpstr>
      <vt:lpstr>三法相互沿用</vt:lpstr>
      <vt:lpstr>性騷擾防治法</vt:lpstr>
      <vt:lpstr>何謂猥褻？</vt:lpstr>
      <vt:lpstr>投影片 33</vt:lpstr>
      <vt:lpstr>刑法妨害性自主罪</vt:lpstr>
      <vt:lpstr>刑法第16章 妨害性自主1/2</vt:lpstr>
      <vt:lpstr>刑法第16章 妨害性自主2/2</vt:lpstr>
      <vt:lpstr>改編案例-4</vt:lpstr>
      <vt:lpstr>合意性行為認定的模糊地帶</vt:lpstr>
      <vt:lpstr>性平法(No.21)</vt:lpstr>
      <vt:lpstr>通報實務上發生的狀況</vt:lpstr>
      <vt:lpstr>通報的處理原則</vt:lpstr>
      <vt:lpstr>性平法第36條（罰則）</vt:lpstr>
      <vt:lpstr>未通報罰鍰權責單位</vt:lpstr>
      <vt:lpstr>澄清&amp;提醒</vt:lpstr>
      <vt:lpstr>性平法(No.23)</vt:lpstr>
      <vt:lpstr>當事人因而提出的要求</vt:lpstr>
      <vt:lpstr>性平法(No.27)</vt:lpstr>
      <vt:lpstr>性平案件行為人轉銜問題</vt:lpstr>
      <vt:lpstr>性平法(No.29)</vt:lpstr>
      <vt:lpstr>改編案例-5</vt:lpstr>
      <vt:lpstr>改編案例-6</vt:lpstr>
      <vt:lpstr>組調查小組的考量</vt:lpstr>
      <vt:lpstr>性平法(No.32)</vt:lpstr>
      <vt:lpstr>防治準則(N0.10)</vt:lpstr>
      <vt:lpstr>防治準則(N0.11)</vt:lpstr>
      <vt:lpstr>白玫瑰運動恐龍法官條款</vt:lpstr>
      <vt:lpstr>合理被害人概念-1</vt:lpstr>
      <vt:lpstr>合理被害人概念-2</vt:lpstr>
      <vt:lpstr>投影片 59</vt:lpstr>
      <vt:lpstr>老師不需要一肩承擔</vt:lpstr>
      <vt:lpstr>性平業務承辦單位(學務處)</vt:lpstr>
      <vt:lpstr>輔導室</vt:lpstr>
      <vt:lpstr>民代介入</vt:lpstr>
      <vt:lpstr>投影片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
  <cp:lastModifiedBy/>
  <cp:revision>2</cp:revision>
  <dcterms:created xsi:type="dcterms:W3CDTF">2013-05-05T12:47:26Z</dcterms:created>
  <dcterms:modified xsi:type="dcterms:W3CDTF">2014-12-11T09:58:40Z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